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1"/>
  </p:sldMasterIdLst>
  <p:notesMasterIdLst>
    <p:notesMasterId r:id="rId23"/>
  </p:notesMasterIdLst>
  <p:sldIdLst>
    <p:sldId id="256" r:id="rId2"/>
    <p:sldId id="261" r:id="rId3"/>
    <p:sldId id="258" r:id="rId4"/>
    <p:sldId id="260" r:id="rId5"/>
    <p:sldId id="262" r:id="rId6"/>
    <p:sldId id="259" r:id="rId7"/>
    <p:sldId id="263" r:id="rId8"/>
    <p:sldId id="264" r:id="rId9"/>
    <p:sldId id="265" r:id="rId10"/>
    <p:sldId id="266" r:id="rId11"/>
    <p:sldId id="270" r:id="rId12"/>
    <p:sldId id="271" r:id="rId13"/>
    <p:sldId id="272" r:id="rId14"/>
    <p:sldId id="273" r:id="rId15"/>
    <p:sldId id="274" r:id="rId16"/>
    <p:sldId id="275" r:id="rId17"/>
    <p:sldId id="267" r:id="rId18"/>
    <p:sldId id="268" r:id="rId19"/>
    <p:sldId id="269" r:id="rId20"/>
    <p:sldId id="276" r:id="rId21"/>
    <p:sldId id="277"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F523A3-FCC5-4640-93BB-6A143E30EFEC}" v="47" dt="2020-11-30T19:59:09.226"/>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92" autoAdjust="0"/>
    <p:restoredTop sz="89831" autoAdjust="0"/>
  </p:normalViewPr>
  <p:slideViewPr>
    <p:cSldViewPr snapToGrid="0">
      <p:cViewPr varScale="1">
        <p:scale>
          <a:sx n="100" d="100"/>
          <a:sy n="100" d="100"/>
        </p:scale>
        <p:origin x="116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ifan" userId="8f320f2d-48da-4d6f-bb66-6998ead7129a" providerId="ADAL" clId="{51F523A3-FCC5-4640-93BB-6A143E30EFEC}"/>
    <pc:docChg chg="undo custSel addSld modSld sldOrd">
      <pc:chgData name="Yifan" userId="8f320f2d-48da-4d6f-bb66-6998ead7129a" providerId="ADAL" clId="{51F523A3-FCC5-4640-93BB-6A143E30EFEC}" dt="2020-11-30T20:02:20.383" v="5579" actId="20577"/>
      <pc:docMkLst>
        <pc:docMk/>
      </pc:docMkLst>
      <pc:sldChg chg="modSp new mod">
        <pc:chgData name="Yifan" userId="8f320f2d-48da-4d6f-bb66-6998ead7129a" providerId="ADAL" clId="{51F523A3-FCC5-4640-93BB-6A143E30EFEC}" dt="2020-11-24T20:20:11.159" v="121" actId="404"/>
        <pc:sldMkLst>
          <pc:docMk/>
          <pc:sldMk cId="240564878" sldId="256"/>
        </pc:sldMkLst>
        <pc:spChg chg="mod">
          <ac:chgData name="Yifan" userId="8f320f2d-48da-4d6f-bb66-6998ead7129a" providerId="ADAL" clId="{51F523A3-FCC5-4640-93BB-6A143E30EFEC}" dt="2020-11-24T20:20:11.159" v="121" actId="404"/>
          <ac:spMkLst>
            <pc:docMk/>
            <pc:sldMk cId="240564878" sldId="256"/>
            <ac:spMk id="2" creationId="{DFD3BE4E-F5C9-4C84-BF29-712479421506}"/>
          </ac:spMkLst>
        </pc:spChg>
        <pc:spChg chg="mod">
          <ac:chgData name="Yifan" userId="8f320f2d-48da-4d6f-bb66-6998ead7129a" providerId="ADAL" clId="{51F523A3-FCC5-4640-93BB-6A143E30EFEC}" dt="2020-11-24T20:20:08.711" v="120" actId="2711"/>
          <ac:spMkLst>
            <pc:docMk/>
            <pc:sldMk cId="240564878" sldId="256"/>
            <ac:spMk id="3" creationId="{3BDF7CE2-893B-4554-9A66-633492E92504}"/>
          </ac:spMkLst>
        </pc:spChg>
      </pc:sldChg>
      <pc:sldChg chg="modSp new mod">
        <pc:chgData name="Yifan" userId="8f320f2d-48da-4d6f-bb66-6998ead7129a" providerId="ADAL" clId="{51F523A3-FCC5-4640-93BB-6A143E30EFEC}" dt="2020-11-25T01:21:01.920" v="5102" actId="20577"/>
        <pc:sldMkLst>
          <pc:docMk/>
          <pc:sldMk cId="2853149989" sldId="257"/>
        </pc:sldMkLst>
        <pc:spChg chg="mod">
          <ac:chgData name="Yifan" userId="8f320f2d-48da-4d6f-bb66-6998ead7129a" providerId="ADAL" clId="{51F523A3-FCC5-4640-93BB-6A143E30EFEC}" dt="2020-11-24T20:20:30.804" v="138" actId="20577"/>
          <ac:spMkLst>
            <pc:docMk/>
            <pc:sldMk cId="2853149989" sldId="257"/>
            <ac:spMk id="2" creationId="{EC00C32D-4C77-4806-98FC-06A720396A02}"/>
          </ac:spMkLst>
        </pc:spChg>
        <pc:spChg chg="mod">
          <ac:chgData name="Yifan" userId="8f320f2d-48da-4d6f-bb66-6998ead7129a" providerId="ADAL" clId="{51F523A3-FCC5-4640-93BB-6A143E30EFEC}" dt="2020-11-25T01:21:01.920" v="5102" actId="20577"/>
          <ac:spMkLst>
            <pc:docMk/>
            <pc:sldMk cId="2853149989" sldId="257"/>
            <ac:spMk id="3" creationId="{D73296CE-66B5-498C-84C0-E274A9337A2D}"/>
          </ac:spMkLst>
        </pc:spChg>
      </pc:sldChg>
      <pc:sldChg chg="modSp new mod">
        <pc:chgData name="Yifan" userId="8f320f2d-48da-4d6f-bb66-6998ead7129a" providerId="ADAL" clId="{51F523A3-FCC5-4640-93BB-6A143E30EFEC}" dt="2020-11-24T20:33:26.997" v="411"/>
        <pc:sldMkLst>
          <pc:docMk/>
          <pc:sldMk cId="3467472687" sldId="258"/>
        </pc:sldMkLst>
        <pc:spChg chg="mod">
          <ac:chgData name="Yifan" userId="8f320f2d-48da-4d6f-bb66-6998ead7129a" providerId="ADAL" clId="{51F523A3-FCC5-4640-93BB-6A143E30EFEC}" dt="2020-11-24T20:22:19.170" v="243"/>
          <ac:spMkLst>
            <pc:docMk/>
            <pc:sldMk cId="3467472687" sldId="258"/>
            <ac:spMk id="2" creationId="{F29ECEC7-624E-4F3A-A0EE-1D5DE6993A3F}"/>
          </ac:spMkLst>
        </pc:spChg>
        <pc:spChg chg="mod">
          <ac:chgData name="Yifan" userId="8f320f2d-48da-4d6f-bb66-6998ead7129a" providerId="ADAL" clId="{51F523A3-FCC5-4640-93BB-6A143E30EFEC}" dt="2020-11-24T20:33:26.997" v="411"/>
          <ac:spMkLst>
            <pc:docMk/>
            <pc:sldMk cId="3467472687" sldId="258"/>
            <ac:spMk id="3" creationId="{51800B89-0E9D-433F-B5DF-C2449F89E38C}"/>
          </ac:spMkLst>
        </pc:spChg>
      </pc:sldChg>
      <pc:sldChg chg="modSp new mod">
        <pc:chgData name="Yifan" userId="8f320f2d-48da-4d6f-bb66-6998ead7129a" providerId="ADAL" clId="{51F523A3-FCC5-4640-93BB-6A143E30EFEC}" dt="2020-11-24T21:09:16.572" v="1996" actId="6549"/>
        <pc:sldMkLst>
          <pc:docMk/>
          <pc:sldMk cId="2095109943" sldId="259"/>
        </pc:sldMkLst>
        <pc:spChg chg="mod">
          <ac:chgData name="Yifan" userId="8f320f2d-48da-4d6f-bb66-6998ead7129a" providerId="ADAL" clId="{51F523A3-FCC5-4640-93BB-6A143E30EFEC}" dt="2020-11-24T21:06:46.205" v="1862" actId="20577"/>
          <ac:spMkLst>
            <pc:docMk/>
            <pc:sldMk cId="2095109943" sldId="259"/>
            <ac:spMk id="2" creationId="{8A8B10A6-1BB7-41CB-9AC3-3021FA9494A8}"/>
          </ac:spMkLst>
        </pc:spChg>
        <pc:spChg chg="mod">
          <ac:chgData name="Yifan" userId="8f320f2d-48da-4d6f-bb66-6998ead7129a" providerId="ADAL" clId="{51F523A3-FCC5-4640-93BB-6A143E30EFEC}" dt="2020-11-24T21:09:16.572" v="1996" actId="6549"/>
          <ac:spMkLst>
            <pc:docMk/>
            <pc:sldMk cId="2095109943" sldId="259"/>
            <ac:spMk id="3" creationId="{79EC1A59-D79A-41E0-84E5-478A53742195}"/>
          </ac:spMkLst>
        </pc:spChg>
      </pc:sldChg>
      <pc:sldChg chg="addSp delSp modSp add mod modNotesTx">
        <pc:chgData name="Yifan" userId="8f320f2d-48da-4d6f-bb66-6998ead7129a" providerId="ADAL" clId="{51F523A3-FCC5-4640-93BB-6A143E30EFEC}" dt="2020-11-24T21:01:39.081" v="1824" actId="20577"/>
        <pc:sldMkLst>
          <pc:docMk/>
          <pc:sldMk cId="1091070063" sldId="260"/>
        </pc:sldMkLst>
        <pc:spChg chg="del mod">
          <ac:chgData name="Yifan" userId="8f320f2d-48da-4d6f-bb66-6998ead7129a" providerId="ADAL" clId="{51F523A3-FCC5-4640-93BB-6A143E30EFEC}" dt="2020-11-24T20:34:16.884" v="436" actId="3680"/>
          <ac:spMkLst>
            <pc:docMk/>
            <pc:sldMk cId="1091070063" sldId="260"/>
            <ac:spMk id="3" creationId="{51800B89-0E9D-433F-B5DF-C2449F89E38C}"/>
          </ac:spMkLst>
        </pc:spChg>
        <pc:spChg chg="add mod">
          <ac:chgData name="Yifan" userId="8f320f2d-48da-4d6f-bb66-6998ead7129a" providerId="ADAL" clId="{51F523A3-FCC5-4640-93BB-6A143E30EFEC}" dt="2020-11-24T21:00:55.631" v="1803" actId="207"/>
          <ac:spMkLst>
            <pc:docMk/>
            <pc:sldMk cId="1091070063" sldId="260"/>
            <ac:spMk id="6" creationId="{C7D13853-BE66-4060-B125-29C9C4C9887E}"/>
          </ac:spMkLst>
        </pc:spChg>
        <pc:graphicFrameChg chg="add del mod ord modGraphic">
          <ac:chgData name="Yifan" userId="8f320f2d-48da-4d6f-bb66-6998ead7129a" providerId="ADAL" clId="{51F523A3-FCC5-4640-93BB-6A143E30EFEC}" dt="2020-11-24T20:41:06.217" v="833" actId="478"/>
          <ac:graphicFrameMkLst>
            <pc:docMk/>
            <pc:sldMk cId="1091070063" sldId="260"/>
            <ac:graphicFrameMk id="4" creationId="{BE2A4971-2031-4934-BF7F-9AA3A9056FDD}"/>
          </ac:graphicFrameMkLst>
        </pc:graphicFrameChg>
      </pc:sldChg>
      <pc:sldChg chg="modSp new mod ord">
        <pc:chgData name="Yifan" userId="8f320f2d-48da-4d6f-bb66-6998ead7129a" providerId="ADAL" clId="{51F523A3-FCC5-4640-93BB-6A143E30EFEC}" dt="2020-11-30T19:46:38.581" v="5219"/>
        <pc:sldMkLst>
          <pc:docMk/>
          <pc:sldMk cId="3733883062" sldId="261"/>
        </pc:sldMkLst>
        <pc:spChg chg="mod">
          <ac:chgData name="Yifan" userId="8f320f2d-48da-4d6f-bb66-6998ead7129a" providerId="ADAL" clId="{51F523A3-FCC5-4640-93BB-6A143E30EFEC}" dt="2020-11-30T19:43:18.895" v="5217" actId="20577"/>
          <ac:spMkLst>
            <pc:docMk/>
            <pc:sldMk cId="3733883062" sldId="261"/>
            <ac:spMk id="2" creationId="{7049807A-14C6-4E1A-BA3B-4CDBA52AFCD8}"/>
          </ac:spMkLst>
        </pc:spChg>
        <pc:spChg chg="mod">
          <ac:chgData name="Yifan" userId="8f320f2d-48da-4d6f-bb66-6998ead7129a" providerId="ADAL" clId="{51F523A3-FCC5-4640-93BB-6A143E30EFEC}" dt="2020-11-30T19:46:38.581" v="5219"/>
          <ac:spMkLst>
            <pc:docMk/>
            <pc:sldMk cId="3733883062" sldId="261"/>
            <ac:spMk id="3" creationId="{403E6CFB-6107-4FF7-ADA2-3098A42E0929}"/>
          </ac:spMkLst>
        </pc:spChg>
      </pc:sldChg>
      <pc:sldChg chg="modSp add mod modNotesTx">
        <pc:chgData name="Yifan" userId="8f320f2d-48da-4d6f-bb66-6998ead7129a" providerId="ADAL" clId="{51F523A3-FCC5-4640-93BB-6A143E30EFEC}" dt="2020-11-24T21:02:09.758" v="1847" actId="113"/>
        <pc:sldMkLst>
          <pc:docMk/>
          <pc:sldMk cId="546324967" sldId="262"/>
        </pc:sldMkLst>
        <pc:spChg chg="mod">
          <ac:chgData name="Yifan" userId="8f320f2d-48da-4d6f-bb66-6998ead7129a" providerId="ADAL" clId="{51F523A3-FCC5-4640-93BB-6A143E30EFEC}" dt="2020-11-24T20:51:53.793" v="1446" actId="20577"/>
          <ac:spMkLst>
            <pc:docMk/>
            <pc:sldMk cId="546324967" sldId="262"/>
            <ac:spMk id="2" creationId="{F29ECEC7-624E-4F3A-A0EE-1D5DE6993A3F}"/>
          </ac:spMkLst>
        </pc:spChg>
        <pc:spChg chg="mod">
          <ac:chgData name="Yifan" userId="8f320f2d-48da-4d6f-bb66-6998ead7129a" providerId="ADAL" clId="{51F523A3-FCC5-4640-93BB-6A143E30EFEC}" dt="2020-11-24T21:02:09.758" v="1847" actId="113"/>
          <ac:spMkLst>
            <pc:docMk/>
            <pc:sldMk cId="546324967" sldId="262"/>
            <ac:spMk id="6" creationId="{C7D13853-BE66-4060-B125-29C9C4C9887E}"/>
          </ac:spMkLst>
        </pc:spChg>
      </pc:sldChg>
      <pc:sldChg chg="modSp new mod">
        <pc:chgData name="Yifan" userId="8f320f2d-48da-4d6f-bb66-6998ead7129a" providerId="ADAL" clId="{51F523A3-FCC5-4640-93BB-6A143E30EFEC}" dt="2020-11-24T21:32:23.659" v="2234" actId="20577"/>
        <pc:sldMkLst>
          <pc:docMk/>
          <pc:sldMk cId="1948411512" sldId="263"/>
        </pc:sldMkLst>
        <pc:spChg chg="mod">
          <ac:chgData name="Yifan" userId="8f320f2d-48da-4d6f-bb66-6998ead7129a" providerId="ADAL" clId="{51F523A3-FCC5-4640-93BB-6A143E30EFEC}" dt="2020-11-24T21:09:54.522" v="2013"/>
          <ac:spMkLst>
            <pc:docMk/>
            <pc:sldMk cId="1948411512" sldId="263"/>
            <ac:spMk id="2" creationId="{540A1426-59EB-4262-B54D-1A957BEED0AA}"/>
          </ac:spMkLst>
        </pc:spChg>
        <pc:spChg chg="mod">
          <ac:chgData name="Yifan" userId="8f320f2d-48da-4d6f-bb66-6998ead7129a" providerId="ADAL" clId="{51F523A3-FCC5-4640-93BB-6A143E30EFEC}" dt="2020-11-24T21:32:23.659" v="2234" actId="20577"/>
          <ac:spMkLst>
            <pc:docMk/>
            <pc:sldMk cId="1948411512" sldId="263"/>
            <ac:spMk id="3" creationId="{50324472-CA18-4E1B-BDDA-E78096497DD7}"/>
          </ac:spMkLst>
        </pc:spChg>
      </pc:sldChg>
      <pc:sldChg chg="addSp modSp new mod">
        <pc:chgData name="Yifan" userId="8f320f2d-48da-4d6f-bb66-6998ead7129a" providerId="ADAL" clId="{51F523A3-FCC5-4640-93BB-6A143E30EFEC}" dt="2020-11-30T19:47:32.474" v="5224" actId="27636"/>
        <pc:sldMkLst>
          <pc:docMk/>
          <pc:sldMk cId="2724107995" sldId="264"/>
        </pc:sldMkLst>
        <pc:spChg chg="mod">
          <ac:chgData name="Yifan" userId="8f320f2d-48da-4d6f-bb66-6998ead7129a" providerId="ADAL" clId="{51F523A3-FCC5-4640-93BB-6A143E30EFEC}" dt="2020-11-24T21:12:29.747" v="2097" actId="20577"/>
          <ac:spMkLst>
            <pc:docMk/>
            <pc:sldMk cId="2724107995" sldId="264"/>
            <ac:spMk id="2" creationId="{B4A557EF-BDC5-4A61-84DE-C0C73384992C}"/>
          </ac:spMkLst>
        </pc:spChg>
        <pc:spChg chg="mod">
          <ac:chgData name="Yifan" userId="8f320f2d-48da-4d6f-bb66-6998ead7129a" providerId="ADAL" clId="{51F523A3-FCC5-4640-93BB-6A143E30EFEC}" dt="2020-11-30T19:47:32.474" v="5224" actId="27636"/>
          <ac:spMkLst>
            <pc:docMk/>
            <pc:sldMk cId="2724107995" sldId="264"/>
            <ac:spMk id="3" creationId="{557BE964-537F-472E-8657-6E11B4CF4014}"/>
          </ac:spMkLst>
        </pc:spChg>
        <pc:picChg chg="add mod">
          <ac:chgData name="Yifan" userId="8f320f2d-48da-4d6f-bb66-6998ead7129a" providerId="ADAL" clId="{51F523A3-FCC5-4640-93BB-6A143E30EFEC}" dt="2020-11-24T21:36:57.990" v="2334" actId="1076"/>
          <ac:picMkLst>
            <pc:docMk/>
            <pc:sldMk cId="2724107995" sldId="264"/>
            <ac:picMk id="4" creationId="{AFA0787C-D8BA-441D-84C4-E2BDCE760EA0}"/>
          </ac:picMkLst>
        </pc:picChg>
      </pc:sldChg>
      <pc:sldChg chg="addSp delSp modSp new mod">
        <pc:chgData name="Yifan" userId="8f320f2d-48da-4d6f-bb66-6998ead7129a" providerId="ADAL" clId="{51F523A3-FCC5-4640-93BB-6A143E30EFEC}" dt="2020-11-30T19:49:43.471" v="5236" actId="20577"/>
        <pc:sldMkLst>
          <pc:docMk/>
          <pc:sldMk cId="2016600748" sldId="265"/>
        </pc:sldMkLst>
        <pc:spChg chg="mod">
          <ac:chgData name="Yifan" userId="8f320f2d-48da-4d6f-bb66-6998ead7129a" providerId="ADAL" clId="{51F523A3-FCC5-4640-93BB-6A143E30EFEC}" dt="2020-11-24T21:44:09.307" v="2819" actId="20577"/>
          <ac:spMkLst>
            <pc:docMk/>
            <pc:sldMk cId="2016600748" sldId="265"/>
            <ac:spMk id="2" creationId="{1CEA2D0C-2437-4D05-9BC3-D9233963882D}"/>
          </ac:spMkLst>
        </pc:spChg>
        <pc:spChg chg="mod">
          <ac:chgData name="Yifan" userId="8f320f2d-48da-4d6f-bb66-6998ead7129a" providerId="ADAL" clId="{51F523A3-FCC5-4640-93BB-6A143E30EFEC}" dt="2020-11-30T19:49:43.471" v="5236" actId="20577"/>
          <ac:spMkLst>
            <pc:docMk/>
            <pc:sldMk cId="2016600748" sldId="265"/>
            <ac:spMk id="3" creationId="{10EDD9C9-50FC-43D5-8753-06EB47469B37}"/>
          </ac:spMkLst>
        </pc:spChg>
        <pc:spChg chg="add mod">
          <ac:chgData name="Yifan" userId="8f320f2d-48da-4d6f-bb66-6998ead7129a" providerId="ADAL" clId="{51F523A3-FCC5-4640-93BB-6A143E30EFEC}" dt="2020-11-30T19:49:33.156" v="5232" actId="404"/>
          <ac:spMkLst>
            <pc:docMk/>
            <pc:sldMk cId="2016600748" sldId="265"/>
            <ac:spMk id="4" creationId="{91CA5693-6347-4F82-BC6C-C208826910EA}"/>
          </ac:spMkLst>
        </pc:spChg>
        <pc:picChg chg="add del mod">
          <ac:chgData name="Yifan" userId="8f320f2d-48da-4d6f-bb66-6998ead7129a" providerId="ADAL" clId="{51F523A3-FCC5-4640-93BB-6A143E30EFEC}" dt="2020-11-24T21:52:44.698" v="3181" actId="478"/>
          <ac:picMkLst>
            <pc:docMk/>
            <pc:sldMk cId="2016600748" sldId="265"/>
            <ac:picMk id="4" creationId="{5D7CEFE3-D882-44F2-9A68-95635B9AFF78}"/>
          </ac:picMkLst>
        </pc:picChg>
      </pc:sldChg>
      <pc:sldChg chg="modSp new mod">
        <pc:chgData name="Yifan" userId="8f320f2d-48da-4d6f-bb66-6998ead7129a" providerId="ADAL" clId="{51F523A3-FCC5-4640-93BB-6A143E30EFEC}" dt="2020-11-24T22:01:31.803" v="3736" actId="20577"/>
        <pc:sldMkLst>
          <pc:docMk/>
          <pc:sldMk cId="16207093" sldId="266"/>
        </pc:sldMkLst>
        <pc:spChg chg="mod">
          <ac:chgData name="Yifan" userId="8f320f2d-48da-4d6f-bb66-6998ead7129a" providerId="ADAL" clId="{51F523A3-FCC5-4640-93BB-6A143E30EFEC}" dt="2020-11-24T21:50:56.977" v="3108"/>
          <ac:spMkLst>
            <pc:docMk/>
            <pc:sldMk cId="16207093" sldId="266"/>
            <ac:spMk id="2" creationId="{72B78697-FFDD-4615-97BC-2AD9440A6188}"/>
          </ac:spMkLst>
        </pc:spChg>
        <pc:spChg chg="mod">
          <ac:chgData name="Yifan" userId="8f320f2d-48da-4d6f-bb66-6998ead7129a" providerId="ADAL" clId="{51F523A3-FCC5-4640-93BB-6A143E30EFEC}" dt="2020-11-24T22:01:31.803" v="3736" actId="20577"/>
          <ac:spMkLst>
            <pc:docMk/>
            <pc:sldMk cId="16207093" sldId="266"/>
            <ac:spMk id="3" creationId="{931A0E62-C5AF-4BBB-BEFE-01A9881691D9}"/>
          </ac:spMkLst>
        </pc:spChg>
      </pc:sldChg>
      <pc:sldChg chg="delSp modSp add mod ord">
        <pc:chgData name="Yifan" userId="8f320f2d-48da-4d6f-bb66-6998ead7129a" providerId="ADAL" clId="{51F523A3-FCC5-4640-93BB-6A143E30EFEC}" dt="2020-11-30T19:56:16.330" v="5282"/>
        <pc:sldMkLst>
          <pc:docMk/>
          <pc:sldMk cId="4294854904" sldId="267"/>
        </pc:sldMkLst>
        <pc:spChg chg="mod">
          <ac:chgData name="Yifan" userId="8f320f2d-48da-4d6f-bb66-6998ead7129a" providerId="ADAL" clId="{51F523A3-FCC5-4640-93BB-6A143E30EFEC}" dt="2020-11-24T22:07:06.610" v="3945" actId="20577"/>
          <ac:spMkLst>
            <pc:docMk/>
            <pc:sldMk cId="4294854904" sldId="267"/>
            <ac:spMk id="3" creationId="{10EDD9C9-50FC-43D5-8753-06EB47469B37}"/>
          </ac:spMkLst>
        </pc:spChg>
        <pc:picChg chg="del">
          <ac:chgData name="Yifan" userId="8f320f2d-48da-4d6f-bb66-6998ead7129a" providerId="ADAL" clId="{51F523A3-FCC5-4640-93BB-6A143E30EFEC}" dt="2020-11-24T21:52:37.027" v="3180" actId="478"/>
          <ac:picMkLst>
            <pc:docMk/>
            <pc:sldMk cId="4294854904" sldId="267"/>
            <ac:picMk id="4" creationId="{5D7CEFE3-D882-44F2-9A68-95635B9AFF78}"/>
          </ac:picMkLst>
        </pc:picChg>
      </pc:sldChg>
      <pc:sldChg chg="modSp new mod ord">
        <pc:chgData name="Yifan" userId="8f320f2d-48da-4d6f-bb66-6998ead7129a" providerId="ADAL" clId="{51F523A3-FCC5-4640-93BB-6A143E30EFEC}" dt="2020-11-30T19:56:16.330" v="5282"/>
        <pc:sldMkLst>
          <pc:docMk/>
          <pc:sldMk cId="2963492362" sldId="268"/>
        </pc:sldMkLst>
        <pc:spChg chg="mod">
          <ac:chgData name="Yifan" userId="8f320f2d-48da-4d6f-bb66-6998ead7129a" providerId="ADAL" clId="{51F523A3-FCC5-4640-93BB-6A143E30EFEC}" dt="2020-11-24T22:07:52.514" v="3998"/>
          <ac:spMkLst>
            <pc:docMk/>
            <pc:sldMk cId="2963492362" sldId="268"/>
            <ac:spMk id="2" creationId="{E5F043E7-C023-46F1-9103-7965E3FE6429}"/>
          </ac:spMkLst>
        </pc:spChg>
        <pc:spChg chg="mod">
          <ac:chgData name="Yifan" userId="8f320f2d-48da-4d6f-bb66-6998ead7129a" providerId="ADAL" clId="{51F523A3-FCC5-4640-93BB-6A143E30EFEC}" dt="2020-11-30T19:52:52.879" v="5254" actId="20577"/>
          <ac:spMkLst>
            <pc:docMk/>
            <pc:sldMk cId="2963492362" sldId="268"/>
            <ac:spMk id="3" creationId="{2AE5ABD2-D468-4192-843B-9D4D69F1FE03}"/>
          </ac:spMkLst>
        </pc:spChg>
      </pc:sldChg>
      <pc:sldChg chg="addSp delSp modSp new mod ord modNotesTx">
        <pc:chgData name="Yifan" userId="8f320f2d-48da-4d6f-bb66-6998ead7129a" providerId="ADAL" clId="{51F523A3-FCC5-4640-93BB-6A143E30EFEC}" dt="2020-11-30T19:57:26.310" v="5338" actId="20577"/>
        <pc:sldMkLst>
          <pc:docMk/>
          <pc:sldMk cId="1104029704" sldId="269"/>
        </pc:sldMkLst>
        <pc:spChg chg="mod">
          <ac:chgData name="Yifan" userId="8f320f2d-48da-4d6f-bb66-6998ead7129a" providerId="ADAL" clId="{51F523A3-FCC5-4640-93BB-6A143E30EFEC}" dt="2020-11-30T19:57:26.310" v="5338" actId="20577"/>
          <ac:spMkLst>
            <pc:docMk/>
            <pc:sldMk cId="1104029704" sldId="269"/>
            <ac:spMk id="2" creationId="{77BE568B-A9D7-4035-B647-238F33DF5380}"/>
          </ac:spMkLst>
        </pc:spChg>
        <pc:spChg chg="mod">
          <ac:chgData name="Yifan" userId="8f320f2d-48da-4d6f-bb66-6998ead7129a" providerId="ADAL" clId="{51F523A3-FCC5-4640-93BB-6A143E30EFEC}" dt="2020-11-25T01:19:40.292" v="5006" actId="6549"/>
          <ac:spMkLst>
            <pc:docMk/>
            <pc:sldMk cId="1104029704" sldId="269"/>
            <ac:spMk id="3" creationId="{F5FE0B27-D007-4A19-AC9D-CAF1CC050316}"/>
          </ac:spMkLst>
        </pc:spChg>
        <pc:spChg chg="add del mod">
          <ac:chgData name="Yifan" userId="8f320f2d-48da-4d6f-bb66-6998ead7129a" providerId="ADAL" clId="{51F523A3-FCC5-4640-93BB-6A143E30EFEC}" dt="2020-11-24T22:29:19.035" v="4587" actId="478"/>
          <ac:spMkLst>
            <pc:docMk/>
            <pc:sldMk cId="1104029704" sldId="269"/>
            <ac:spMk id="5" creationId="{07551F34-6F18-49ED-B9AD-91EB10902A2B}"/>
          </ac:spMkLst>
        </pc:spChg>
        <pc:spChg chg="mod">
          <ac:chgData name="Yifan" userId="8f320f2d-48da-4d6f-bb66-6998ead7129a" providerId="ADAL" clId="{51F523A3-FCC5-4640-93BB-6A143E30EFEC}" dt="2020-11-30T19:53:23.232" v="5280" actId="1036"/>
          <ac:spMkLst>
            <pc:docMk/>
            <pc:sldMk cId="1104029704" sldId="269"/>
            <ac:spMk id="7" creationId="{0C12E150-89E2-2C45-8268-F730E385711F}"/>
          </ac:spMkLst>
        </pc:spChg>
        <pc:spChg chg="mod">
          <ac:chgData name="Yifan" userId="8f320f2d-48da-4d6f-bb66-6998ead7129a" providerId="ADAL" clId="{51F523A3-FCC5-4640-93BB-6A143E30EFEC}" dt="2020-11-30T19:53:23.232" v="5280" actId="1036"/>
          <ac:spMkLst>
            <pc:docMk/>
            <pc:sldMk cId="1104029704" sldId="269"/>
            <ac:spMk id="8" creationId="{E465673C-7B88-3340-A124-224750190D4F}"/>
          </ac:spMkLst>
        </pc:spChg>
        <pc:picChg chg="add mod">
          <ac:chgData name="Yifan" userId="8f320f2d-48da-4d6f-bb66-6998ead7129a" providerId="ADAL" clId="{51F523A3-FCC5-4640-93BB-6A143E30EFEC}" dt="2020-11-25T01:19:43.298" v="5007" actId="1076"/>
          <ac:picMkLst>
            <pc:docMk/>
            <pc:sldMk cId="1104029704" sldId="269"/>
            <ac:picMk id="4" creationId="{72731E27-27E0-490E-9CC5-1C3B1F4D0329}"/>
          </ac:picMkLst>
        </pc:picChg>
        <pc:picChg chg="mod">
          <ac:chgData name="Yifan" userId="8f320f2d-48da-4d6f-bb66-6998ead7129a" providerId="ADAL" clId="{51F523A3-FCC5-4640-93BB-6A143E30EFEC}" dt="2020-11-30T19:53:23.232" v="5280" actId="1036"/>
          <ac:picMkLst>
            <pc:docMk/>
            <pc:sldMk cId="1104029704" sldId="269"/>
            <ac:picMk id="6" creationId="{6B2B66F0-610C-3145-A47F-23F34BA624D8}"/>
          </ac:picMkLst>
        </pc:picChg>
      </pc:sldChg>
      <pc:sldChg chg="new">
        <pc:chgData name="Yifan" userId="8f320f2d-48da-4d6f-bb66-6998ead7129a" providerId="ADAL" clId="{51F523A3-FCC5-4640-93BB-6A143E30EFEC}" dt="2020-11-24T22:29:50.152" v="4646" actId="680"/>
        <pc:sldMkLst>
          <pc:docMk/>
          <pc:sldMk cId="2863145688" sldId="270"/>
        </pc:sldMkLst>
      </pc:sldChg>
      <pc:sldChg chg="ord">
        <pc:chgData name="Yifan" userId="8f320f2d-48da-4d6f-bb66-6998ead7129a" providerId="ADAL" clId="{51F523A3-FCC5-4640-93BB-6A143E30EFEC}" dt="2020-11-30T19:56:16.330" v="5282"/>
        <pc:sldMkLst>
          <pc:docMk/>
          <pc:sldMk cId="916113294" sldId="276"/>
        </pc:sldMkLst>
      </pc:sldChg>
      <pc:sldChg chg="modSp new mod">
        <pc:chgData name="Yifan" userId="8f320f2d-48da-4d6f-bb66-6998ead7129a" providerId="ADAL" clId="{51F523A3-FCC5-4640-93BB-6A143E30EFEC}" dt="2020-11-30T20:02:20.383" v="5579" actId="20577"/>
        <pc:sldMkLst>
          <pc:docMk/>
          <pc:sldMk cId="259960976" sldId="277"/>
        </pc:sldMkLst>
        <pc:spChg chg="mod">
          <ac:chgData name="Yifan" userId="8f320f2d-48da-4d6f-bb66-6998ead7129a" providerId="ADAL" clId="{51F523A3-FCC5-4640-93BB-6A143E30EFEC}" dt="2020-11-30T19:59:09.226" v="5350"/>
          <ac:spMkLst>
            <pc:docMk/>
            <pc:sldMk cId="259960976" sldId="277"/>
            <ac:spMk id="2" creationId="{ACF10AD7-1EDF-4549-8E65-05EC6BE9BDB7}"/>
          </ac:spMkLst>
        </pc:spChg>
        <pc:spChg chg="mod">
          <ac:chgData name="Yifan" userId="8f320f2d-48da-4d6f-bb66-6998ead7129a" providerId="ADAL" clId="{51F523A3-FCC5-4640-93BB-6A143E30EFEC}" dt="2020-11-30T20:02:20.383" v="5579" actId="20577"/>
          <ac:spMkLst>
            <pc:docMk/>
            <pc:sldMk cId="259960976" sldId="277"/>
            <ac:spMk id="3" creationId="{798F5AB2-487E-4D8B-A354-23EBAE2892B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B71A4-EBBA-49AA-B376-DADEE0B6DAE8}" type="datetimeFigureOut">
              <a:rPr lang="en-US" smtClean="0"/>
              <a:t>11/30/20</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351A73-9116-43A7-9279-6E48BCE7E5E9}" type="slidenum">
              <a:rPr lang="en-US" smtClean="0"/>
              <a:t>‹#›</a:t>
            </a:fld>
            <a:endParaRPr lang="en-US"/>
          </a:p>
        </p:txBody>
      </p:sp>
    </p:spTree>
    <p:extLst>
      <p:ext uri="{BB962C8B-B14F-4D97-AF65-F5344CB8AC3E}">
        <p14:creationId xmlns:p14="http://schemas.microsoft.com/office/powerpoint/2010/main" val="35524955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Red color are dropped</a:t>
            </a:r>
          </a:p>
        </p:txBody>
      </p:sp>
      <p:sp>
        <p:nvSpPr>
          <p:cNvPr id="4" name="灯片编号占位符 3"/>
          <p:cNvSpPr>
            <a:spLocks noGrp="1"/>
          </p:cNvSpPr>
          <p:nvPr>
            <p:ph type="sldNum" sz="quarter" idx="5"/>
          </p:nvPr>
        </p:nvSpPr>
        <p:spPr/>
        <p:txBody>
          <a:bodyPr/>
          <a:lstStyle/>
          <a:p>
            <a:fld id="{DD351A73-9116-43A7-9279-6E48BCE7E5E9}" type="slidenum">
              <a:rPr lang="en-US" smtClean="0"/>
              <a:t>4</a:t>
            </a:fld>
            <a:endParaRPr lang="en-US"/>
          </a:p>
        </p:txBody>
      </p:sp>
    </p:spTree>
    <p:extLst>
      <p:ext uri="{BB962C8B-B14F-4D97-AF65-F5344CB8AC3E}">
        <p14:creationId xmlns:p14="http://schemas.microsoft.com/office/powerpoint/2010/main" val="461600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Red color are dropped</a:t>
            </a:r>
          </a:p>
          <a:p>
            <a:endParaRPr lang="en-US" dirty="0"/>
          </a:p>
        </p:txBody>
      </p:sp>
      <p:sp>
        <p:nvSpPr>
          <p:cNvPr id="4" name="灯片编号占位符 3"/>
          <p:cNvSpPr>
            <a:spLocks noGrp="1"/>
          </p:cNvSpPr>
          <p:nvPr>
            <p:ph type="sldNum" sz="quarter" idx="5"/>
          </p:nvPr>
        </p:nvSpPr>
        <p:spPr/>
        <p:txBody>
          <a:bodyPr/>
          <a:lstStyle/>
          <a:p>
            <a:fld id="{DD351A73-9116-43A7-9279-6E48BCE7E5E9}" type="slidenum">
              <a:rPr lang="en-US" smtClean="0"/>
              <a:t>5</a:t>
            </a:fld>
            <a:endParaRPr lang="en-US"/>
          </a:p>
        </p:txBody>
      </p:sp>
    </p:spTree>
    <p:extLst>
      <p:ext uri="{BB962C8B-B14F-4D97-AF65-F5344CB8AC3E}">
        <p14:creationId xmlns:p14="http://schemas.microsoft.com/office/powerpoint/2010/main" val="1935785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u="none" strike="noStrike" kern="1200" dirty="0">
                <a:solidFill>
                  <a:schemeClr val="tx1"/>
                </a:solidFill>
                <a:effectLst/>
                <a:latin typeface="+mn-lt"/>
                <a:ea typeface="+mn-ea"/>
                <a:cs typeface="+mn-cs"/>
              </a:rPr>
              <a:t>Gini index or Gini impurity measures the degree or probability of a particular variable being wrongly classified when it is randomly chosen. But what is actually meant by ‘impurity’? If all the elements belong to a single class, then it can be called pure. The degree of Gini index varies between 0 and 1, where 0 denotes that all elements belong to a certain class or if there exists only one class, and 1 denotes that the elements are randomly distributed across various classes. A Gini Index of 0.5 denotes equally distributed elements into some classes.</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DD351A73-9116-43A7-9279-6E48BCE7E5E9}" type="slidenum">
              <a:rPr lang="en-US" smtClean="0"/>
              <a:t>11</a:t>
            </a:fld>
            <a:endParaRPr lang="en-US"/>
          </a:p>
        </p:txBody>
      </p:sp>
    </p:spTree>
    <p:extLst>
      <p:ext uri="{BB962C8B-B14F-4D97-AF65-F5344CB8AC3E}">
        <p14:creationId xmlns:p14="http://schemas.microsoft.com/office/powerpoint/2010/main" val="1439390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This slide is for the visualization</a:t>
            </a:r>
          </a:p>
          <a:p>
            <a:endParaRPr lang="en-US" dirty="0"/>
          </a:p>
          <a:p>
            <a:r>
              <a:rPr lang="en-US" dirty="0"/>
              <a:t>We used the </a:t>
            </a:r>
            <a:r>
              <a:rPr lang="en-US" dirty="0" err="1"/>
              <a:t>SelectKBest</a:t>
            </a:r>
            <a:r>
              <a:rPr lang="en-US" dirty="0"/>
              <a:t> scikit-learn function with k = 5 and </a:t>
            </a:r>
            <a:r>
              <a:rPr lang="en-US" dirty="0" err="1"/>
              <a:t>mutual_info_classification</a:t>
            </a:r>
            <a:r>
              <a:rPr lang="en-US" dirty="0"/>
              <a:t> scoring function to do this</a:t>
            </a:r>
          </a:p>
        </p:txBody>
      </p:sp>
      <p:sp>
        <p:nvSpPr>
          <p:cNvPr id="4" name="灯片编号占位符 3"/>
          <p:cNvSpPr>
            <a:spLocks noGrp="1"/>
          </p:cNvSpPr>
          <p:nvPr>
            <p:ph type="sldNum" sz="quarter" idx="5"/>
          </p:nvPr>
        </p:nvSpPr>
        <p:spPr/>
        <p:txBody>
          <a:bodyPr/>
          <a:lstStyle/>
          <a:p>
            <a:fld id="{DD351A73-9116-43A7-9279-6E48BCE7E5E9}" type="slidenum">
              <a:rPr lang="en-US" smtClean="0"/>
              <a:t>19</a:t>
            </a:fld>
            <a:endParaRPr lang="en-US"/>
          </a:p>
        </p:txBody>
      </p:sp>
    </p:spTree>
    <p:extLst>
      <p:ext uri="{BB962C8B-B14F-4D97-AF65-F5344CB8AC3E}">
        <p14:creationId xmlns:p14="http://schemas.microsoft.com/office/powerpoint/2010/main" val="2714585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Feature importance was calculated from the Random Forest Classifier</a:t>
            </a:r>
          </a:p>
          <a:p>
            <a:r>
              <a:rPr lang="en-US" dirty="0"/>
              <a:t>These features were determined the most important in creating decision trees using GINI</a:t>
            </a:r>
          </a:p>
        </p:txBody>
      </p:sp>
      <p:sp>
        <p:nvSpPr>
          <p:cNvPr id="4" name="Slide Number Placeholder 3"/>
          <p:cNvSpPr>
            <a:spLocks noGrp="1"/>
          </p:cNvSpPr>
          <p:nvPr>
            <p:ph type="sldNum" sz="quarter" idx="5"/>
          </p:nvPr>
        </p:nvSpPr>
        <p:spPr/>
        <p:txBody>
          <a:bodyPr/>
          <a:lstStyle/>
          <a:p>
            <a:fld id="{DD351A73-9116-43A7-9279-6E48BCE7E5E9}" type="slidenum">
              <a:rPr lang="en-US" smtClean="0"/>
              <a:t>20</a:t>
            </a:fld>
            <a:endParaRPr lang="en-US"/>
          </a:p>
        </p:txBody>
      </p:sp>
    </p:spTree>
    <p:extLst>
      <p:ext uri="{BB962C8B-B14F-4D97-AF65-F5344CB8AC3E}">
        <p14:creationId xmlns:p14="http://schemas.microsoft.com/office/powerpoint/2010/main" val="972780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zh-CN" altLang="en-US"/>
              <a:t>单击此处编辑母版标题样式</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03EDE018-8415-41DF-BB99-4A007807266C}" type="datetimeFigureOut">
              <a:rPr lang="en-US" smtClean="0"/>
              <a:t>11/30/20</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4378B14B-FEE7-4DCD-B005-CA621C381F0A}"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03568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03EDE018-8415-41DF-BB99-4A007807266C}" type="datetimeFigureOut">
              <a:rPr lang="en-US" smtClean="0"/>
              <a:t>11/30/20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78B14B-FEE7-4DCD-B005-CA621C381F0A}"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76588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03EDE018-8415-41DF-BB99-4A007807266C}" type="datetimeFigureOut">
              <a:rPr lang="en-US" smtClean="0"/>
              <a:t>11/30/20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78B14B-FEE7-4DCD-B005-CA621C381F0A}"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169521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03EDE018-8415-41DF-BB99-4A007807266C}" type="datetimeFigureOut">
              <a:rPr lang="en-US" smtClean="0"/>
              <a:t>11/30/20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78B14B-FEE7-4DCD-B005-CA621C381F0A}"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325332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03EDE018-8415-41DF-BB99-4A007807266C}" type="datetimeFigureOut">
              <a:rPr lang="en-US" smtClean="0"/>
              <a:t>11/30/20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78B14B-FEE7-4DCD-B005-CA621C381F0A}"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44888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03EDE018-8415-41DF-BB99-4A007807266C}" type="datetimeFigureOut">
              <a:rPr lang="en-US" smtClean="0"/>
              <a:t>11/30/20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78B14B-FEE7-4DCD-B005-CA621C381F0A}"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95630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447191" y="2824269"/>
            <a:ext cx="4645152" cy="264445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412362" y="2821491"/>
            <a:ext cx="4645152" cy="263737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03EDE018-8415-41DF-BB99-4A007807266C}" type="datetimeFigureOut">
              <a:rPr lang="en-US" smtClean="0"/>
              <a:t>11/30/20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78B14B-FEE7-4DCD-B005-CA621C381F0A}"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02382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03EDE018-8415-41DF-BB99-4A007807266C}" type="datetimeFigureOut">
              <a:rPr lang="en-US" smtClean="0"/>
              <a:t>11/30/20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78B14B-FEE7-4DCD-B005-CA621C381F0A}"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60877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EDE018-8415-41DF-BB99-4A007807266C}" type="datetimeFigureOut">
              <a:rPr lang="en-US" smtClean="0"/>
              <a:t>11/30/20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378B14B-FEE7-4DCD-B005-CA621C381F0A}" type="slidenum">
              <a:rPr lang="en-US" smtClean="0"/>
              <a:t>‹#›</a:t>
            </a:fld>
            <a:endParaRPr lang="en-US"/>
          </a:p>
        </p:txBody>
      </p:sp>
    </p:spTree>
    <p:extLst>
      <p:ext uri="{BB962C8B-B14F-4D97-AF65-F5344CB8AC3E}">
        <p14:creationId xmlns:p14="http://schemas.microsoft.com/office/powerpoint/2010/main" val="3523859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03EDE018-8415-41DF-BB99-4A007807266C}" type="datetimeFigureOut">
              <a:rPr lang="en-US" smtClean="0"/>
              <a:t>11/30/20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78B14B-FEE7-4DCD-B005-CA621C381F0A}"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499563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03EDE018-8415-41DF-BB99-4A007807266C}" type="datetimeFigureOut">
              <a:rPr lang="en-US" smtClean="0"/>
              <a:t>11/30/20</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4378B14B-FEE7-4DCD-B005-CA621C381F0A}"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3538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03EDE018-8415-41DF-BB99-4A007807266C}" type="datetimeFigureOut">
              <a:rPr lang="en-US" smtClean="0"/>
              <a:t>11/30/20</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4378B14B-FEE7-4DCD-B005-CA621C381F0A}"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829223"/>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D3BE4E-F5C9-4C84-BF29-712479421506}"/>
              </a:ext>
            </a:extLst>
          </p:cNvPr>
          <p:cNvSpPr>
            <a:spLocks noGrp="1"/>
          </p:cNvSpPr>
          <p:nvPr>
            <p:ph type="ctrTitle"/>
          </p:nvPr>
        </p:nvSpPr>
        <p:spPr/>
        <p:txBody>
          <a:bodyPr>
            <a:normAutofit/>
          </a:bodyPr>
          <a:lstStyle/>
          <a:p>
            <a:r>
              <a:rPr lang="en-US" sz="4800" dirty="0">
                <a:latin typeface="Arial" panose="020B0604020202020204" pitchFamily="34" charset="0"/>
                <a:cs typeface="Arial" panose="020B0604020202020204" pitchFamily="34" charset="0"/>
              </a:rPr>
              <a:t>COVID19 </a:t>
            </a:r>
            <a:r>
              <a:rPr lang="en-US" sz="4800" cap="none" dirty="0">
                <a:latin typeface="Arial" panose="020B0604020202020204" pitchFamily="34" charset="0"/>
                <a:cs typeface="Arial" panose="020B0604020202020204" pitchFamily="34" charset="0"/>
              </a:rPr>
              <a:t>Flight Cancellations</a:t>
            </a:r>
            <a:endParaRPr lang="en-US" sz="4800" dirty="0">
              <a:latin typeface="Arial" panose="020B0604020202020204" pitchFamily="34" charset="0"/>
              <a:cs typeface="Arial" panose="020B0604020202020204" pitchFamily="34" charset="0"/>
            </a:endParaRPr>
          </a:p>
        </p:txBody>
      </p:sp>
      <p:sp>
        <p:nvSpPr>
          <p:cNvPr id="3" name="副标题 2">
            <a:extLst>
              <a:ext uri="{FF2B5EF4-FFF2-40B4-BE49-F238E27FC236}">
                <a16:creationId xmlns:a16="http://schemas.microsoft.com/office/drawing/2014/main" id="{3BDF7CE2-893B-4554-9A66-633492E92504}"/>
              </a:ext>
            </a:extLst>
          </p:cNvPr>
          <p:cNvSpPr>
            <a:spLocks noGrp="1"/>
          </p:cNvSpPr>
          <p:nvPr>
            <p:ph type="subTitle" idx="1"/>
          </p:nvPr>
        </p:nvSpPr>
        <p:spPr/>
        <p:txBody>
          <a:bodyPr/>
          <a:lstStyle/>
          <a:p>
            <a:pPr algn="r"/>
            <a:endParaRPr lang="en-US" cap="none" dirty="0">
              <a:latin typeface="Arial" panose="020B0604020202020204" pitchFamily="34" charset="0"/>
              <a:cs typeface="Arial" panose="020B0604020202020204" pitchFamily="34" charset="0"/>
            </a:endParaRPr>
          </a:p>
          <a:p>
            <a:pPr algn="r"/>
            <a:r>
              <a:rPr lang="en-US" cap="none" dirty="0">
                <a:latin typeface="Arial" panose="020B0604020202020204" pitchFamily="34" charset="0"/>
                <a:cs typeface="Arial" panose="020B0604020202020204" pitchFamily="34" charset="0"/>
              </a:rPr>
              <a:t>- Matt Leinhauser, </a:t>
            </a:r>
            <a:r>
              <a:rPr lang="en-US" cap="none" dirty="0" err="1">
                <a:latin typeface="Arial" panose="020B0604020202020204" pitchFamily="34" charset="0"/>
                <a:cs typeface="Arial" panose="020B0604020202020204" pitchFamily="34" charset="0"/>
              </a:rPr>
              <a:t>Yifan</a:t>
            </a:r>
            <a:r>
              <a:rPr lang="en-US" cap="none" dirty="0">
                <a:latin typeface="Arial" panose="020B0604020202020204" pitchFamily="34" charset="0"/>
                <a:cs typeface="Arial" panose="020B0604020202020204" pitchFamily="34" charset="0"/>
              </a:rPr>
              <a:t> (Eric) Zhang</a:t>
            </a:r>
          </a:p>
        </p:txBody>
      </p:sp>
    </p:spTree>
    <p:extLst>
      <p:ext uri="{BB962C8B-B14F-4D97-AF65-F5344CB8AC3E}">
        <p14:creationId xmlns:p14="http://schemas.microsoft.com/office/powerpoint/2010/main" val="2405648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B78697-FFDD-4615-97BC-2AD9440A6188}"/>
              </a:ext>
            </a:extLst>
          </p:cNvPr>
          <p:cNvSpPr>
            <a:spLocks noGrp="1"/>
          </p:cNvSpPr>
          <p:nvPr>
            <p:ph type="title"/>
          </p:nvPr>
        </p:nvSpPr>
        <p:spPr/>
        <p:txBody>
          <a:bodyPr/>
          <a:lstStyle/>
          <a:p>
            <a:r>
              <a:rPr lang="en-US" cap="none" dirty="0"/>
              <a:t>Improvement Of GPU-TPOT</a:t>
            </a:r>
          </a:p>
        </p:txBody>
      </p:sp>
      <p:sp>
        <p:nvSpPr>
          <p:cNvPr id="3" name="内容占位符 2">
            <a:extLst>
              <a:ext uri="{FF2B5EF4-FFF2-40B4-BE49-F238E27FC236}">
                <a16:creationId xmlns:a16="http://schemas.microsoft.com/office/drawing/2014/main" id="{931A0E62-C5AF-4BBB-BEFE-01A9881691D9}"/>
              </a:ext>
            </a:extLst>
          </p:cNvPr>
          <p:cNvSpPr>
            <a:spLocks noGrp="1"/>
          </p:cNvSpPr>
          <p:nvPr>
            <p:ph idx="1"/>
          </p:nvPr>
        </p:nvSpPr>
        <p:spPr>
          <a:xfrm>
            <a:off x="1451579" y="2015732"/>
            <a:ext cx="9603275" cy="3825903"/>
          </a:xfrm>
        </p:spPr>
        <p:txBody>
          <a:bodyPr>
            <a:normAutofit lnSpcReduction="10000"/>
          </a:bodyPr>
          <a:lstStyle/>
          <a:p>
            <a:r>
              <a:rPr lang="en-US" dirty="0"/>
              <a:t>CPU-TPOT: </a:t>
            </a:r>
          </a:p>
          <a:p>
            <a:pPr lvl="1"/>
            <a:r>
              <a:rPr lang="en-US" dirty="0"/>
              <a:t>6 hours with manually stop, save, and recover per hour, afraid of crash</a:t>
            </a:r>
          </a:p>
          <a:p>
            <a:pPr lvl="1"/>
            <a:r>
              <a:rPr lang="en-US" dirty="0"/>
              <a:t>91.89% accuracy</a:t>
            </a:r>
          </a:p>
          <a:p>
            <a:pPr lvl="1"/>
            <a:r>
              <a:rPr lang="en-US" dirty="0" err="1"/>
              <a:t>KNeighborsClassifier</a:t>
            </a:r>
            <a:r>
              <a:rPr lang="en-US" dirty="0"/>
              <a:t> (</a:t>
            </a:r>
            <a:r>
              <a:rPr lang="en-US" dirty="0" err="1"/>
              <a:t>n_neighbors</a:t>
            </a:r>
            <a:r>
              <a:rPr lang="en-US" dirty="0"/>
              <a:t>=12, p=1, weights= “distance”) </a:t>
            </a:r>
          </a:p>
          <a:p>
            <a:r>
              <a:rPr lang="en-US" dirty="0"/>
              <a:t>GPU-TPOT: </a:t>
            </a:r>
          </a:p>
          <a:p>
            <a:pPr lvl="1"/>
            <a:r>
              <a:rPr lang="en-US" dirty="0"/>
              <a:t>1 hour with drinking coffee and watching movie</a:t>
            </a:r>
          </a:p>
          <a:p>
            <a:pPr lvl="1"/>
            <a:r>
              <a:rPr lang="en-US" dirty="0"/>
              <a:t>92.79% accuracy</a:t>
            </a:r>
          </a:p>
          <a:p>
            <a:pPr lvl="1"/>
            <a:r>
              <a:rPr lang="en-US" dirty="0" err="1"/>
              <a:t>XGBClassifier</a:t>
            </a:r>
            <a:r>
              <a:rPr lang="en-US" dirty="0"/>
              <a:t> (alpha=10, </a:t>
            </a:r>
            <a:r>
              <a:rPr lang="en-US" dirty="0" err="1"/>
              <a:t>learning_rate</a:t>
            </a:r>
            <a:r>
              <a:rPr lang="en-US" dirty="0"/>
              <a:t>=1.0, </a:t>
            </a:r>
            <a:r>
              <a:rPr lang="en-US" dirty="0" err="1"/>
              <a:t>max_depth</a:t>
            </a:r>
            <a:r>
              <a:rPr lang="en-US" dirty="0"/>
              <a:t>=8, </a:t>
            </a:r>
            <a:r>
              <a:rPr lang="en-US" dirty="0" err="1"/>
              <a:t>min_child_weight</a:t>
            </a:r>
            <a:r>
              <a:rPr lang="en-US" dirty="0"/>
              <a:t>=6, </a:t>
            </a:r>
            <a:r>
              <a:rPr lang="en-US" dirty="0" err="1"/>
              <a:t>n_estimators</a:t>
            </a:r>
            <a:r>
              <a:rPr lang="en-US" dirty="0"/>
              <a:t>=100, </a:t>
            </a:r>
            <a:r>
              <a:rPr lang="en-US" dirty="0" err="1"/>
              <a:t>nthread</a:t>
            </a:r>
            <a:r>
              <a:rPr lang="en-US" dirty="0"/>
              <a:t>=1, subsample=0.8, </a:t>
            </a:r>
            <a:r>
              <a:rPr lang="en-US" dirty="0" err="1"/>
              <a:t>tree_method</a:t>
            </a:r>
            <a:r>
              <a:rPr lang="en-US" dirty="0"/>
              <a:t>=“</a:t>
            </a:r>
            <a:r>
              <a:rPr lang="en-US" dirty="0" err="1"/>
              <a:t>gpu_hist</a:t>
            </a:r>
            <a:r>
              <a:rPr lang="en-US" dirty="0"/>
              <a:t>”)</a:t>
            </a:r>
          </a:p>
          <a:p>
            <a:pPr lvl="1"/>
            <a:r>
              <a:rPr lang="en-US" dirty="0"/>
              <a:t>Still have space to improve the performance</a:t>
            </a:r>
          </a:p>
        </p:txBody>
      </p:sp>
    </p:spTree>
    <p:extLst>
      <p:ext uri="{BB962C8B-B14F-4D97-AF65-F5344CB8AC3E}">
        <p14:creationId xmlns:p14="http://schemas.microsoft.com/office/powerpoint/2010/main" val="162070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47EF1-6D45-4D4A-9A4F-34B1901AF271}"/>
              </a:ext>
            </a:extLst>
          </p:cNvPr>
          <p:cNvSpPr>
            <a:spLocks noGrp="1"/>
          </p:cNvSpPr>
          <p:nvPr>
            <p:ph type="title"/>
          </p:nvPr>
        </p:nvSpPr>
        <p:spPr/>
        <p:txBody>
          <a:bodyPr/>
          <a:lstStyle/>
          <a:p>
            <a:r>
              <a:rPr lang="en-US" dirty="0"/>
              <a:t>Classifiers used</a:t>
            </a:r>
          </a:p>
        </p:txBody>
      </p:sp>
      <p:sp>
        <p:nvSpPr>
          <p:cNvPr id="3" name="内容占位符 2">
            <a:extLst>
              <a:ext uri="{FF2B5EF4-FFF2-40B4-BE49-F238E27FC236}">
                <a16:creationId xmlns:a16="http://schemas.microsoft.com/office/drawing/2014/main" id="{E392BC64-F1DE-4160-B687-59CA4E208B3F}"/>
              </a:ext>
            </a:extLst>
          </p:cNvPr>
          <p:cNvSpPr>
            <a:spLocks noGrp="1"/>
          </p:cNvSpPr>
          <p:nvPr>
            <p:ph idx="1"/>
          </p:nvPr>
        </p:nvSpPr>
        <p:spPr>
          <a:xfrm>
            <a:off x="1451579" y="2015732"/>
            <a:ext cx="9603275" cy="4037749"/>
          </a:xfrm>
        </p:spPr>
        <p:txBody>
          <a:bodyPr>
            <a:normAutofit fontScale="92500"/>
          </a:bodyPr>
          <a:lstStyle/>
          <a:p>
            <a:r>
              <a:rPr lang="en-US" dirty="0"/>
              <a:t>Used a few different machine learning classifiers that we thought would work well</a:t>
            </a:r>
          </a:p>
          <a:p>
            <a:pPr lvl="1"/>
            <a:r>
              <a:rPr lang="en-US" dirty="0"/>
              <a:t>Work well because we have a binary classification problem</a:t>
            </a:r>
          </a:p>
          <a:p>
            <a:r>
              <a:rPr lang="en-US" dirty="0"/>
              <a:t>Decision Tree</a:t>
            </a:r>
          </a:p>
          <a:p>
            <a:pPr lvl="1"/>
            <a:r>
              <a:rPr lang="en-US" dirty="0"/>
              <a:t>Using the 15 features we use the GINI method to determine the tree’s order</a:t>
            </a:r>
          </a:p>
          <a:p>
            <a:r>
              <a:rPr lang="en-US" dirty="0"/>
              <a:t>Naïve Bayes</a:t>
            </a:r>
          </a:p>
          <a:p>
            <a:pPr lvl="1"/>
            <a:r>
              <a:rPr lang="en-US" dirty="0"/>
              <a:t>Threshold of 50% for classifying as cancelled flight or not</a:t>
            </a:r>
          </a:p>
          <a:p>
            <a:pPr lvl="2"/>
            <a:r>
              <a:rPr lang="en-US" dirty="0"/>
              <a:t>Could be similar to how airlines choose to cancel flights (with enough probability of weather, time, etc.)</a:t>
            </a:r>
          </a:p>
          <a:p>
            <a:r>
              <a:rPr lang="en-US" dirty="0"/>
              <a:t>K-Nearest Neighbor</a:t>
            </a:r>
          </a:p>
          <a:p>
            <a:pPr lvl="1"/>
            <a:r>
              <a:rPr lang="en-US" dirty="0"/>
              <a:t>Used because similar flight routes/weather predictions etc. typically will fall into the same category (cancelled or not cancelled)</a:t>
            </a:r>
          </a:p>
        </p:txBody>
      </p:sp>
    </p:spTree>
    <p:extLst>
      <p:ext uri="{BB962C8B-B14F-4D97-AF65-F5344CB8AC3E}">
        <p14:creationId xmlns:p14="http://schemas.microsoft.com/office/powerpoint/2010/main" val="28631456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44039-4F73-7746-92AB-415996BA2BF3}"/>
              </a:ext>
            </a:extLst>
          </p:cNvPr>
          <p:cNvSpPr>
            <a:spLocks noGrp="1"/>
          </p:cNvSpPr>
          <p:nvPr>
            <p:ph type="title"/>
          </p:nvPr>
        </p:nvSpPr>
        <p:spPr/>
        <p:txBody>
          <a:bodyPr/>
          <a:lstStyle/>
          <a:p>
            <a:r>
              <a:rPr lang="en-US" dirty="0"/>
              <a:t>Comparable results to </a:t>
            </a:r>
            <a:r>
              <a:rPr lang="en-US" dirty="0" err="1"/>
              <a:t>tpot</a:t>
            </a:r>
            <a:endParaRPr lang="en-US" dirty="0"/>
          </a:p>
        </p:txBody>
      </p:sp>
      <p:sp>
        <p:nvSpPr>
          <p:cNvPr id="3" name="Content Placeholder 2">
            <a:extLst>
              <a:ext uri="{FF2B5EF4-FFF2-40B4-BE49-F238E27FC236}">
                <a16:creationId xmlns:a16="http://schemas.microsoft.com/office/drawing/2014/main" id="{D7E903E5-AD4B-F246-9789-A47C39C5A5A1}"/>
              </a:ext>
            </a:extLst>
          </p:cNvPr>
          <p:cNvSpPr>
            <a:spLocks noGrp="1"/>
          </p:cNvSpPr>
          <p:nvPr>
            <p:ph idx="1"/>
          </p:nvPr>
        </p:nvSpPr>
        <p:spPr/>
        <p:txBody>
          <a:bodyPr/>
          <a:lstStyle/>
          <a:p>
            <a:r>
              <a:rPr lang="en-US" dirty="0"/>
              <a:t>TPOT Accuracy: 91.89%</a:t>
            </a:r>
          </a:p>
          <a:p>
            <a:r>
              <a:rPr lang="en-US" dirty="0"/>
              <a:t>Naïve Bayes Score: 89.36%</a:t>
            </a:r>
          </a:p>
          <a:p>
            <a:r>
              <a:rPr lang="en-US" dirty="0"/>
              <a:t>Random Forest Score: 93.28%</a:t>
            </a:r>
          </a:p>
          <a:p>
            <a:r>
              <a:rPr lang="en-US" dirty="0"/>
              <a:t>KNN Score (neighbors = 5): 90.95%</a:t>
            </a:r>
          </a:p>
          <a:p>
            <a:r>
              <a:rPr lang="en-US" dirty="0"/>
              <a:t>Decision Tree Score: 91.66%</a:t>
            </a:r>
          </a:p>
          <a:p>
            <a:endParaRPr lang="en-US" dirty="0"/>
          </a:p>
          <a:p>
            <a:pPr marL="0" indent="0">
              <a:buNone/>
            </a:pPr>
            <a:r>
              <a:rPr lang="en-US" dirty="0"/>
              <a:t>* All classifiers used default parameters</a:t>
            </a:r>
          </a:p>
        </p:txBody>
      </p:sp>
    </p:spTree>
    <p:extLst>
      <p:ext uri="{BB962C8B-B14F-4D97-AF65-F5344CB8AC3E}">
        <p14:creationId xmlns:p14="http://schemas.microsoft.com/office/powerpoint/2010/main" val="2292600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C98ED-1BFC-1F4C-85CA-F9F64357522E}"/>
              </a:ext>
            </a:extLst>
          </p:cNvPr>
          <p:cNvSpPr>
            <a:spLocks noGrp="1"/>
          </p:cNvSpPr>
          <p:nvPr>
            <p:ph type="title"/>
          </p:nvPr>
        </p:nvSpPr>
        <p:spPr/>
        <p:txBody>
          <a:bodyPr/>
          <a:lstStyle/>
          <a:p>
            <a:r>
              <a:rPr lang="en-US" dirty="0"/>
              <a:t>Beating TPOT</a:t>
            </a:r>
          </a:p>
        </p:txBody>
      </p:sp>
      <p:sp>
        <p:nvSpPr>
          <p:cNvPr id="3" name="Content Placeholder 2">
            <a:extLst>
              <a:ext uri="{FF2B5EF4-FFF2-40B4-BE49-F238E27FC236}">
                <a16:creationId xmlns:a16="http://schemas.microsoft.com/office/drawing/2014/main" id="{981593F5-B289-B943-A7AD-82BFD135C07F}"/>
              </a:ext>
            </a:extLst>
          </p:cNvPr>
          <p:cNvSpPr>
            <a:spLocks noGrp="1"/>
          </p:cNvSpPr>
          <p:nvPr>
            <p:ph idx="1"/>
          </p:nvPr>
        </p:nvSpPr>
        <p:spPr/>
        <p:txBody>
          <a:bodyPr/>
          <a:lstStyle/>
          <a:p>
            <a:r>
              <a:rPr lang="en-US" dirty="0"/>
              <a:t>TPOT CPU Accuracy: 91.89%</a:t>
            </a:r>
          </a:p>
          <a:p>
            <a:pPr lvl="1"/>
            <a:r>
              <a:rPr lang="en-US" dirty="0"/>
              <a:t>~ 6 hours</a:t>
            </a:r>
          </a:p>
          <a:p>
            <a:r>
              <a:rPr lang="en-US" dirty="0"/>
              <a:t>TPOT GPU Accuracy: 92.79%</a:t>
            </a:r>
          </a:p>
          <a:p>
            <a:pPr lvl="1"/>
            <a:r>
              <a:rPr lang="en-US" dirty="0"/>
              <a:t>~ 1 hour</a:t>
            </a:r>
          </a:p>
          <a:p>
            <a:r>
              <a:rPr lang="en-US" dirty="0"/>
              <a:t>Random Forest Classifier with Default Parameters: 93.28%</a:t>
            </a:r>
          </a:p>
          <a:p>
            <a:pPr lvl="1"/>
            <a:r>
              <a:rPr lang="en-US" dirty="0"/>
              <a:t>~ 11 minutes runtime + 15 minutes of thinking which algorithms would be best to use for this dataset = 26 minutes total</a:t>
            </a:r>
          </a:p>
        </p:txBody>
      </p:sp>
    </p:spTree>
    <p:extLst>
      <p:ext uri="{BB962C8B-B14F-4D97-AF65-F5344CB8AC3E}">
        <p14:creationId xmlns:p14="http://schemas.microsoft.com/office/powerpoint/2010/main" val="1545944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E4022-774B-164E-977E-4FD375AB2714}"/>
              </a:ext>
            </a:extLst>
          </p:cNvPr>
          <p:cNvSpPr>
            <a:spLocks noGrp="1"/>
          </p:cNvSpPr>
          <p:nvPr>
            <p:ph type="ctrTitle"/>
          </p:nvPr>
        </p:nvSpPr>
        <p:spPr/>
        <p:txBody>
          <a:bodyPr/>
          <a:lstStyle/>
          <a:p>
            <a:r>
              <a:rPr lang="en-US" dirty="0"/>
              <a:t>Problem solved… right?</a:t>
            </a:r>
          </a:p>
        </p:txBody>
      </p:sp>
    </p:spTree>
    <p:extLst>
      <p:ext uri="{BB962C8B-B14F-4D97-AF65-F5344CB8AC3E}">
        <p14:creationId xmlns:p14="http://schemas.microsoft.com/office/powerpoint/2010/main" val="31338873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E8E25-F675-4C48-8842-C6318B39EA68}"/>
              </a:ext>
            </a:extLst>
          </p:cNvPr>
          <p:cNvSpPr>
            <a:spLocks noGrp="1"/>
          </p:cNvSpPr>
          <p:nvPr>
            <p:ph type="title"/>
          </p:nvPr>
        </p:nvSpPr>
        <p:spPr/>
        <p:txBody>
          <a:bodyPr/>
          <a:lstStyle/>
          <a:p>
            <a:r>
              <a:rPr lang="en-US" dirty="0"/>
              <a:t>not really</a:t>
            </a:r>
          </a:p>
        </p:txBody>
      </p:sp>
      <p:sp>
        <p:nvSpPr>
          <p:cNvPr id="3" name="Content Placeholder 2">
            <a:extLst>
              <a:ext uri="{FF2B5EF4-FFF2-40B4-BE49-F238E27FC236}">
                <a16:creationId xmlns:a16="http://schemas.microsoft.com/office/drawing/2014/main" id="{EB653283-4BE8-654D-BFFE-AD6644EF6D98}"/>
              </a:ext>
            </a:extLst>
          </p:cNvPr>
          <p:cNvSpPr>
            <a:spLocks noGrp="1"/>
          </p:cNvSpPr>
          <p:nvPr>
            <p:ph idx="1"/>
          </p:nvPr>
        </p:nvSpPr>
        <p:spPr/>
        <p:txBody>
          <a:bodyPr/>
          <a:lstStyle/>
          <a:p>
            <a:r>
              <a:rPr lang="en-US" dirty="0"/>
              <a:t>As brought up earlier, imbalanced data and a label encoder potentially caused some issues</a:t>
            </a:r>
          </a:p>
          <a:p>
            <a:r>
              <a:rPr lang="en-US" dirty="0"/>
              <a:t>Using Random Forest classifier with 5-fold cross-validation we only achieve 76.25% accuracy</a:t>
            </a:r>
          </a:p>
        </p:txBody>
      </p:sp>
    </p:spTree>
    <p:extLst>
      <p:ext uri="{BB962C8B-B14F-4D97-AF65-F5344CB8AC3E}">
        <p14:creationId xmlns:p14="http://schemas.microsoft.com/office/powerpoint/2010/main" val="3128621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CC6D3-71E4-8C49-9A03-298F8A73BA9E}"/>
              </a:ext>
            </a:extLst>
          </p:cNvPr>
          <p:cNvSpPr>
            <a:spLocks noGrp="1"/>
          </p:cNvSpPr>
          <p:nvPr>
            <p:ph type="title"/>
          </p:nvPr>
        </p:nvSpPr>
        <p:spPr/>
        <p:txBody>
          <a:bodyPr/>
          <a:lstStyle/>
          <a:p>
            <a:r>
              <a:rPr lang="en-US" dirty="0"/>
              <a:t>How to improve upon issues?</a:t>
            </a:r>
          </a:p>
        </p:txBody>
      </p:sp>
      <p:sp>
        <p:nvSpPr>
          <p:cNvPr id="3" name="Content Placeholder 2">
            <a:extLst>
              <a:ext uri="{FF2B5EF4-FFF2-40B4-BE49-F238E27FC236}">
                <a16:creationId xmlns:a16="http://schemas.microsoft.com/office/drawing/2014/main" id="{2573C034-1AA3-2C4B-B615-48E7C8977DAA}"/>
              </a:ext>
            </a:extLst>
          </p:cNvPr>
          <p:cNvSpPr>
            <a:spLocks noGrp="1"/>
          </p:cNvSpPr>
          <p:nvPr>
            <p:ph idx="1"/>
          </p:nvPr>
        </p:nvSpPr>
        <p:spPr/>
        <p:txBody>
          <a:bodyPr/>
          <a:lstStyle/>
          <a:p>
            <a:r>
              <a:rPr lang="en-US" dirty="0"/>
              <a:t>Use one-hot encoder instead of a label-encoder</a:t>
            </a:r>
          </a:p>
          <a:p>
            <a:pPr lvl="1"/>
            <a:r>
              <a:rPr lang="en-US" dirty="0"/>
              <a:t>This will create many more features, but more accurate comparison of data</a:t>
            </a:r>
          </a:p>
          <a:p>
            <a:r>
              <a:rPr lang="en-US" dirty="0"/>
              <a:t>Balance data more</a:t>
            </a:r>
          </a:p>
          <a:p>
            <a:r>
              <a:rPr lang="en-US" dirty="0"/>
              <a:t>Want to hear from you.</a:t>
            </a:r>
          </a:p>
          <a:p>
            <a:pPr lvl="1"/>
            <a:r>
              <a:rPr lang="en-US" dirty="0"/>
              <a:t>Using everything you’ve learned, what would you do in this case?</a:t>
            </a:r>
          </a:p>
        </p:txBody>
      </p:sp>
    </p:spTree>
    <p:extLst>
      <p:ext uri="{BB962C8B-B14F-4D97-AF65-F5344CB8AC3E}">
        <p14:creationId xmlns:p14="http://schemas.microsoft.com/office/powerpoint/2010/main" val="1341958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EA2D0C-2437-4D05-9BC3-D9233963882D}"/>
              </a:ext>
            </a:extLst>
          </p:cNvPr>
          <p:cNvSpPr>
            <a:spLocks noGrp="1"/>
          </p:cNvSpPr>
          <p:nvPr>
            <p:ph type="title"/>
          </p:nvPr>
        </p:nvSpPr>
        <p:spPr/>
        <p:txBody>
          <a:bodyPr/>
          <a:lstStyle/>
          <a:p>
            <a:r>
              <a:rPr lang="en-US" altLang="zh-CN" dirty="0"/>
              <a:t>That is it???</a:t>
            </a:r>
            <a:r>
              <a:rPr lang="en-US" dirty="0"/>
              <a:t> </a:t>
            </a:r>
            <a:br>
              <a:rPr lang="en-US" dirty="0"/>
            </a:br>
            <a:r>
              <a:rPr lang="en-US" dirty="0"/>
              <a:t>NO! </a:t>
            </a:r>
          </a:p>
        </p:txBody>
      </p:sp>
      <p:sp>
        <p:nvSpPr>
          <p:cNvPr id="3" name="内容占位符 2">
            <a:extLst>
              <a:ext uri="{FF2B5EF4-FFF2-40B4-BE49-F238E27FC236}">
                <a16:creationId xmlns:a16="http://schemas.microsoft.com/office/drawing/2014/main" id="{10EDD9C9-50FC-43D5-8753-06EB47469B37}"/>
              </a:ext>
            </a:extLst>
          </p:cNvPr>
          <p:cNvSpPr>
            <a:spLocks noGrp="1"/>
          </p:cNvSpPr>
          <p:nvPr>
            <p:ph idx="1"/>
          </p:nvPr>
        </p:nvSpPr>
        <p:spPr/>
        <p:txBody>
          <a:bodyPr/>
          <a:lstStyle/>
          <a:p>
            <a:r>
              <a:rPr lang="en-US" dirty="0"/>
              <a:t>It is still not the highest performance. Why?</a:t>
            </a:r>
          </a:p>
          <a:p>
            <a:r>
              <a:rPr lang="en-US" dirty="0"/>
              <a:t>We analyzed the data, found cancelled flight only occupy 10.30%.</a:t>
            </a:r>
          </a:p>
          <a:p>
            <a:r>
              <a:rPr lang="en-US" dirty="0"/>
              <a:t>Imbalanced data: </a:t>
            </a:r>
            <a:r>
              <a:rPr lang="en-US" dirty="0" err="1"/>
              <a:t>undersampling</a:t>
            </a:r>
            <a:r>
              <a:rPr lang="en-US" dirty="0"/>
              <a:t>, oversampling, move threshold…</a:t>
            </a:r>
          </a:p>
          <a:p>
            <a:pPr lvl="1"/>
            <a:r>
              <a:rPr lang="en-US" dirty="0"/>
              <a:t>We used </a:t>
            </a:r>
            <a:r>
              <a:rPr lang="en-US" dirty="0" err="1"/>
              <a:t>undersampling</a:t>
            </a:r>
            <a:r>
              <a:rPr lang="en-US" dirty="0"/>
              <a:t>: 120001 cancelled + 120001 not cancelled = 240002 data sample</a:t>
            </a:r>
          </a:p>
          <a:p>
            <a:r>
              <a:rPr lang="en-US" dirty="0"/>
              <a:t>We tried one-hot encoder instead of label encoder. </a:t>
            </a:r>
          </a:p>
          <a:p>
            <a:pPr lvl="1"/>
            <a:r>
              <a:rPr lang="en-US" dirty="0"/>
              <a:t>Because we think some categorical value cannot be compared between each other</a:t>
            </a:r>
          </a:p>
          <a:p>
            <a:pPr lvl="1"/>
            <a:r>
              <a:rPr lang="en-US" dirty="0"/>
              <a:t>But it produces a huge vector with 6700 features</a:t>
            </a:r>
          </a:p>
        </p:txBody>
      </p:sp>
    </p:spTree>
    <p:extLst>
      <p:ext uri="{BB962C8B-B14F-4D97-AF65-F5344CB8AC3E}">
        <p14:creationId xmlns:p14="http://schemas.microsoft.com/office/powerpoint/2010/main" val="4294854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F043E7-C023-46F1-9103-7965E3FE6429}"/>
              </a:ext>
            </a:extLst>
          </p:cNvPr>
          <p:cNvSpPr>
            <a:spLocks noGrp="1"/>
          </p:cNvSpPr>
          <p:nvPr>
            <p:ph type="title"/>
          </p:nvPr>
        </p:nvSpPr>
        <p:spPr/>
        <p:txBody>
          <a:bodyPr/>
          <a:lstStyle/>
          <a:p>
            <a:r>
              <a:rPr lang="en-US" cap="none" dirty="0"/>
              <a:t>GPU-TPOT With Label Balancing</a:t>
            </a:r>
          </a:p>
        </p:txBody>
      </p:sp>
      <p:sp>
        <p:nvSpPr>
          <p:cNvPr id="3" name="内容占位符 2">
            <a:extLst>
              <a:ext uri="{FF2B5EF4-FFF2-40B4-BE49-F238E27FC236}">
                <a16:creationId xmlns:a16="http://schemas.microsoft.com/office/drawing/2014/main" id="{2AE5ABD2-D468-4192-843B-9D4D69F1FE03}"/>
              </a:ext>
            </a:extLst>
          </p:cNvPr>
          <p:cNvSpPr>
            <a:spLocks noGrp="1"/>
          </p:cNvSpPr>
          <p:nvPr>
            <p:ph idx="1"/>
          </p:nvPr>
        </p:nvSpPr>
        <p:spPr>
          <a:xfrm>
            <a:off x="1451579" y="2015732"/>
            <a:ext cx="9603275" cy="3885108"/>
          </a:xfrm>
        </p:spPr>
        <p:txBody>
          <a:bodyPr>
            <a:normAutofit fontScale="92500" lnSpcReduction="20000"/>
          </a:bodyPr>
          <a:lstStyle/>
          <a:p>
            <a:r>
              <a:rPr lang="en-US" dirty="0"/>
              <a:t>We finally only used 5% (n=9000) of the balanced data</a:t>
            </a:r>
          </a:p>
          <a:p>
            <a:pPr lvl="1"/>
            <a:r>
              <a:rPr lang="en-US" dirty="0"/>
              <a:t>Because Google </a:t>
            </a:r>
            <a:r>
              <a:rPr lang="en-US" dirty="0" err="1"/>
              <a:t>Colab</a:t>
            </a:r>
            <a:r>
              <a:rPr lang="en-US" dirty="0"/>
              <a:t> has a really </a:t>
            </a:r>
            <a:r>
              <a:rPr lang="en-US" dirty="0" err="1"/>
              <a:t>really</a:t>
            </a:r>
            <a:r>
              <a:rPr lang="en-US" dirty="0"/>
              <a:t> </a:t>
            </a:r>
            <a:r>
              <a:rPr lang="en-US" dirty="0" err="1"/>
              <a:t>really</a:t>
            </a:r>
            <a:r>
              <a:rPr lang="en-US" dirty="0"/>
              <a:t> small max RAM limitation</a:t>
            </a:r>
          </a:p>
          <a:p>
            <a:pPr lvl="1"/>
            <a:r>
              <a:rPr lang="en-US" dirty="0"/>
              <a:t>We have desktop with 32GB RAM, sadly with Windows, </a:t>
            </a:r>
            <a:r>
              <a:rPr lang="en-US" dirty="0" err="1"/>
              <a:t>cuML</a:t>
            </a:r>
            <a:r>
              <a:rPr lang="en-US" dirty="0"/>
              <a:t> only supports Linux</a:t>
            </a:r>
          </a:p>
          <a:p>
            <a:r>
              <a:rPr lang="en-US" dirty="0" err="1"/>
              <a:t>XGBClassifier</a:t>
            </a:r>
            <a:r>
              <a:rPr lang="en-US" dirty="0"/>
              <a:t>(alpha=1, </a:t>
            </a:r>
            <a:r>
              <a:rPr lang="en-US" dirty="0" err="1"/>
              <a:t>learning_rate</a:t>
            </a:r>
            <a:r>
              <a:rPr lang="en-US" dirty="0"/>
              <a:t>=0.1, </a:t>
            </a:r>
            <a:r>
              <a:rPr lang="en-US" dirty="0" err="1"/>
              <a:t>max_depth</a:t>
            </a:r>
            <a:r>
              <a:rPr lang="en-US" dirty="0"/>
              <a:t>=7, </a:t>
            </a:r>
            <a:r>
              <a:rPr lang="en-US" dirty="0" err="1"/>
              <a:t>min_child_weight</a:t>
            </a:r>
            <a:r>
              <a:rPr lang="en-US" dirty="0"/>
              <a:t>=2, </a:t>
            </a:r>
            <a:r>
              <a:rPr lang="en-US" dirty="0" err="1"/>
              <a:t>n_estimators</a:t>
            </a:r>
            <a:r>
              <a:rPr lang="en-US" dirty="0"/>
              <a:t>=100, </a:t>
            </a:r>
            <a:r>
              <a:rPr lang="en-US" dirty="0" err="1"/>
              <a:t>nthread</a:t>
            </a:r>
            <a:r>
              <a:rPr lang="en-US" dirty="0"/>
              <a:t>=1, subsample=0.75, </a:t>
            </a:r>
            <a:r>
              <a:rPr lang="en-US" dirty="0" err="1"/>
              <a:t>tree_method</a:t>
            </a:r>
            <a:r>
              <a:rPr lang="en-US" dirty="0"/>
              <a:t>=“</a:t>
            </a:r>
            <a:r>
              <a:rPr lang="en-US" dirty="0" err="1"/>
              <a:t>gpu_hist</a:t>
            </a:r>
            <a:r>
              <a:rPr lang="en-US" dirty="0"/>
              <a:t>”)</a:t>
            </a:r>
          </a:p>
          <a:p>
            <a:r>
              <a:rPr lang="en-US" dirty="0"/>
              <a:t>99.62% on training set!!!!!!!!!</a:t>
            </a:r>
          </a:p>
          <a:p>
            <a:pPr lvl="1"/>
            <a:r>
              <a:rPr lang="en-US" dirty="0"/>
              <a:t>Why not testing set: </a:t>
            </a:r>
            <a:r>
              <a:rPr lang="en-US" dirty="0" err="1"/>
              <a:t>Colab</a:t>
            </a:r>
            <a:r>
              <a:rPr lang="en-US" dirty="0"/>
              <a:t> sadly got crashed! Overfitting? Maybe, but we guess it still should have good performance.</a:t>
            </a:r>
          </a:p>
          <a:p>
            <a:r>
              <a:rPr lang="en-US" dirty="0"/>
              <a:t>Compared to un-balanced model:</a:t>
            </a:r>
          </a:p>
          <a:p>
            <a:pPr lvl="1"/>
            <a:r>
              <a:rPr lang="en-US" dirty="0" err="1"/>
              <a:t>XGBClassifier</a:t>
            </a:r>
            <a:r>
              <a:rPr lang="en-US" dirty="0"/>
              <a:t> (alpha=10, </a:t>
            </a:r>
            <a:r>
              <a:rPr lang="en-US" dirty="0" err="1"/>
              <a:t>learning_rate</a:t>
            </a:r>
            <a:r>
              <a:rPr lang="en-US" dirty="0"/>
              <a:t>=1.0, </a:t>
            </a:r>
            <a:r>
              <a:rPr lang="en-US" dirty="0" err="1"/>
              <a:t>max_depth</a:t>
            </a:r>
            <a:r>
              <a:rPr lang="en-US" dirty="0"/>
              <a:t>=8, </a:t>
            </a:r>
            <a:r>
              <a:rPr lang="en-US" dirty="0" err="1"/>
              <a:t>min_child_weight</a:t>
            </a:r>
            <a:r>
              <a:rPr lang="en-US" dirty="0"/>
              <a:t>=6, </a:t>
            </a:r>
            <a:r>
              <a:rPr lang="en-US" dirty="0" err="1"/>
              <a:t>n_estimators</a:t>
            </a:r>
            <a:r>
              <a:rPr lang="en-US" dirty="0"/>
              <a:t>=100, </a:t>
            </a:r>
            <a:r>
              <a:rPr lang="en-US" dirty="0" err="1"/>
              <a:t>nthread</a:t>
            </a:r>
            <a:r>
              <a:rPr lang="en-US" dirty="0"/>
              <a:t>=1, subsample=0.8, </a:t>
            </a:r>
            <a:r>
              <a:rPr lang="en-US" dirty="0" err="1"/>
              <a:t>tree_method</a:t>
            </a:r>
            <a:r>
              <a:rPr lang="en-US" dirty="0"/>
              <a:t>=“</a:t>
            </a:r>
            <a:r>
              <a:rPr lang="en-US" dirty="0" err="1"/>
              <a:t>gpu_hist</a:t>
            </a:r>
            <a:r>
              <a:rPr lang="en-US" dirty="0"/>
              <a:t>”)</a:t>
            </a:r>
          </a:p>
        </p:txBody>
      </p:sp>
    </p:spTree>
    <p:extLst>
      <p:ext uri="{BB962C8B-B14F-4D97-AF65-F5344CB8AC3E}">
        <p14:creationId xmlns:p14="http://schemas.microsoft.com/office/powerpoint/2010/main" val="2963492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BE568B-A9D7-4035-B647-238F33DF5380}"/>
              </a:ext>
            </a:extLst>
          </p:cNvPr>
          <p:cNvSpPr>
            <a:spLocks noGrp="1"/>
          </p:cNvSpPr>
          <p:nvPr>
            <p:ph type="title"/>
          </p:nvPr>
        </p:nvSpPr>
        <p:spPr/>
        <p:txBody>
          <a:bodyPr/>
          <a:lstStyle/>
          <a:p>
            <a:r>
              <a:rPr lang="en-US" cap="none" dirty="0"/>
              <a:t>Wait</a:t>
            </a:r>
            <a:br>
              <a:rPr lang="en-US" cap="none" dirty="0"/>
            </a:br>
            <a:r>
              <a:rPr lang="en-US" cap="none" dirty="0"/>
              <a:t>Additional Exploring</a:t>
            </a:r>
          </a:p>
        </p:txBody>
      </p:sp>
      <p:sp>
        <p:nvSpPr>
          <p:cNvPr id="3" name="内容占位符 2">
            <a:extLst>
              <a:ext uri="{FF2B5EF4-FFF2-40B4-BE49-F238E27FC236}">
                <a16:creationId xmlns:a16="http://schemas.microsoft.com/office/drawing/2014/main" id="{F5FE0B27-D007-4A19-AC9D-CAF1CC050316}"/>
              </a:ext>
            </a:extLst>
          </p:cNvPr>
          <p:cNvSpPr>
            <a:spLocks noGrp="1"/>
          </p:cNvSpPr>
          <p:nvPr>
            <p:ph idx="1"/>
          </p:nvPr>
        </p:nvSpPr>
        <p:spPr/>
        <p:txBody>
          <a:bodyPr>
            <a:normAutofit/>
          </a:bodyPr>
          <a:lstStyle/>
          <a:p>
            <a:r>
              <a:rPr lang="en-US" altLang="zh-CN" dirty="0"/>
              <a:t>We calculated the correlation.</a:t>
            </a:r>
          </a:p>
          <a:p>
            <a:endParaRPr lang="en-US" dirty="0"/>
          </a:p>
          <a:p>
            <a:endParaRPr lang="en-US" dirty="0"/>
          </a:p>
          <a:p>
            <a:endParaRPr lang="en-US" dirty="0"/>
          </a:p>
          <a:p>
            <a:r>
              <a:rPr lang="en-US" dirty="0"/>
              <a:t>Why not only use QUARTER, MONTH, DAY_OF_MONTH?</a:t>
            </a:r>
          </a:p>
          <a:p>
            <a:r>
              <a:rPr lang="en-US" dirty="0"/>
              <a:t>We tried, not that good, only 86.93%.</a:t>
            </a:r>
          </a:p>
          <a:p>
            <a:endParaRPr lang="en-US" dirty="0"/>
          </a:p>
        </p:txBody>
      </p:sp>
      <p:pic>
        <p:nvPicPr>
          <p:cNvPr id="6" name="Picture 5">
            <a:extLst>
              <a:ext uri="{FF2B5EF4-FFF2-40B4-BE49-F238E27FC236}">
                <a16:creationId xmlns:a16="http://schemas.microsoft.com/office/drawing/2014/main" id="{6B2B66F0-610C-3145-A47F-23F34BA624D8}"/>
              </a:ext>
            </a:extLst>
          </p:cNvPr>
          <p:cNvPicPr>
            <a:picLocks noChangeAspect="1"/>
          </p:cNvPicPr>
          <p:nvPr/>
        </p:nvPicPr>
        <p:blipFill rotWithShape="1">
          <a:blip r:embed="rId3"/>
          <a:srcRect l="5215" r="717" b="51556"/>
          <a:stretch/>
        </p:blipFill>
        <p:spPr>
          <a:xfrm>
            <a:off x="361485" y="2600882"/>
            <a:ext cx="11469029" cy="978339"/>
          </a:xfrm>
          <a:prstGeom prst="rect">
            <a:avLst/>
          </a:prstGeom>
        </p:spPr>
      </p:pic>
      <p:sp>
        <p:nvSpPr>
          <p:cNvPr id="7" name="TextBox 6">
            <a:extLst>
              <a:ext uri="{FF2B5EF4-FFF2-40B4-BE49-F238E27FC236}">
                <a16:creationId xmlns:a16="http://schemas.microsoft.com/office/drawing/2014/main" id="{0C12E150-89E2-2C45-8268-F730E385711F}"/>
              </a:ext>
            </a:extLst>
          </p:cNvPr>
          <p:cNvSpPr txBox="1"/>
          <p:nvPr/>
        </p:nvSpPr>
        <p:spPr>
          <a:xfrm rot="16200000">
            <a:off x="-175552" y="2959010"/>
            <a:ext cx="855466" cy="230832"/>
          </a:xfrm>
          <a:prstGeom prst="rect">
            <a:avLst/>
          </a:prstGeom>
          <a:solidFill>
            <a:schemeClr val="bg1"/>
          </a:solidFill>
        </p:spPr>
        <p:txBody>
          <a:bodyPr wrap="square" rtlCol="0">
            <a:spAutoFit/>
          </a:bodyPr>
          <a:lstStyle/>
          <a:p>
            <a:r>
              <a:rPr lang="en-US" sz="900" dirty="0"/>
              <a:t>CANCELLED</a:t>
            </a:r>
          </a:p>
        </p:txBody>
      </p:sp>
      <p:sp>
        <p:nvSpPr>
          <p:cNvPr id="8" name="TextBox 7">
            <a:extLst>
              <a:ext uri="{FF2B5EF4-FFF2-40B4-BE49-F238E27FC236}">
                <a16:creationId xmlns:a16="http://schemas.microsoft.com/office/drawing/2014/main" id="{E465673C-7B88-3340-A124-224750190D4F}"/>
              </a:ext>
            </a:extLst>
          </p:cNvPr>
          <p:cNvSpPr txBox="1"/>
          <p:nvPr/>
        </p:nvSpPr>
        <p:spPr>
          <a:xfrm>
            <a:off x="361485" y="3572497"/>
            <a:ext cx="11469029" cy="184666"/>
          </a:xfrm>
          <a:prstGeom prst="rect">
            <a:avLst/>
          </a:prstGeom>
          <a:solidFill>
            <a:schemeClr val="bg1"/>
          </a:solidFill>
        </p:spPr>
        <p:txBody>
          <a:bodyPr wrap="square" rtlCol="0">
            <a:spAutoFit/>
          </a:bodyPr>
          <a:lstStyle/>
          <a:p>
            <a:r>
              <a:rPr lang="en-US" sz="600" dirty="0"/>
              <a:t>      QUARTER	    MONTH	       DAY_OF_MONTH	   DAY_OF_WEEK.  MKT_UNIQUE_CARRIER.           ORIGIN	            DEST                   CRS_DEP_TIME	           DEP_TIME_BLK	   CRS_ARR_TIME           ARR_TIME_BLK	      CRS_ELAPSED_TIME	        DISTANCE.       DISTANCE_GROUP	            CANCELLED</a:t>
            </a:r>
          </a:p>
        </p:txBody>
      </p:sp>
    </p:spTree>
    <p:extLst>
      <p:ext uri="{BB962C8B-B14F-4D97-AF65-F5344CB8AC3E}">
        <p14:creationId xmlns:p14="http://schemas.microsoft.com/office/powerpoint/2010/main" val="1104029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49807A-14C6-4E1A-BA3B-4CDBA52AFCD8}"/>
              </a:ext>
            </a:extLst>
          </p:cNvPr>
          <p:cNvSpPr>
            <a:spLocks noGrp="1"/>
          </p:cNvSpPr>
          <p:nvPr>
            <p:ph type="title"/>
          </p:nvPr>
        </p:nvSpPr>
        <p:spPr/>
        <p:txBody>
          <a:bodyPr/>
          <a:lstStyle/>
          <a:p>
            <a:r>
              <a:rPr lang="en-US" cap="none" dirty="0"/>
              <a:t>Motivation and Goal</a:t>
            </a:r>
          </a:p>
        </p:txBody>
      </p:sp>
      <p:sp>
        <p:nvSpPr>
          <p:cNvPr id="3" name="内容占位符 2">
            <a:extLst>
              <a:ext uri="{FF2B5EF4-FFF2-40B4-BE49-F238E27FC236}">
                <a16:creationId xmlns:a16="http://schemas.microsoft.com/office/drawing/2014/main" id="{403E6CFB-6107-4FF7-ADA2-3098A42E0929}"/>
              </a:ext>
            </a:extLst>
          </p:cNvPr>
          <p:cNvSpPr>
            <a:spLocks noGrp="1"/>
          </p:cNvSpPr>
          <p:nvPr>
            <p:ph idx="1"/>
          </p:nvPr>
        </p:nvSpPr>
        <p:spPr/>
        <p:txBody>
          <a:bodyPr/>
          <a:lstStyle/>
          <a:p>
            <a:r>
              <a:rPr lang="en-US" dirty="0"/>
              <a:t>COVID-19 continues to affect the world today. Many people are still not travelling via flight. For those who do travel via airplane, many flights are being cancelled and the passenger needs to reschedule. Are there trends that we can identify to determine which flights are being cancelled most?</a:t>
            </a:r>
          </a:p>
          <a:p>
            <a:r>
              <a:rPr lang="en-US" dirty="0"/>
              <a:t>Predict the flight cancellations based on the dataset.</a:t>
            </a:r>
          </a:p>
        </p:txBody>
      </p:sp>
    </p:spTree>
    <p:extLst>
      <p:ext uri="{BB962C8B-B14F-4D97-AF65-F5344CB8AC3E}">
        <p14:creationId xmlns:p14="http://schemas.microsoft.com/office/powerpoint/2010/main" val="3733883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CD9C7-A1FB-BE43-B592-B92F567721C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3F7C8C3-7B37-0542-9665-B0F2CD3F1027}"/>
              </a:ext>
            </a:extLst>
          </p:cNvPr>
          <p:cNvSpPr>
            <a:spLocks noGrp="1"/>
          </p:cNvSpPr>
          <p:nvPr>
            <p:ph idx="1"/>
          </p:nvPr>
        </p:nvSpPr>
        <p:spPr/>
        <p:txBody>
          <a:bodyPr/>
          <a:lstStyle/>
          <a:p>
            <a:r>
              <a:rPr lang="en-US" dirty="0"/>
              <a:t>The feature importance calculation shows a similar result to the correlation matrix</a:t>
            </a:r>
          </a:p>
          <a:p>
            <a:endParaRPr lang="en-US" dirty="0"/>
          </a:p>
          <a:p>
            <a:endParaRPr lang="en-US" dirty="0"/>
          </a:p>
          <a:p>
            <a:endParaRPr lang="en-US" dirty="0"/>
          </a:p>
          <a:p>
            <a:endParaRPr lang="en-US" dirty="0"/>
          </a:p>
          <a:p>
            <a:endParaRPr lang="en-US" dirty="0"/>
          </a:p>
          <a:p>
            <a:pPr marL="0" indent="0">
              <a:buNone/>
            </a:pPr>
            <a:endParaRPr lang="en-US" dirty="0"/>
          </a:p>
        </p:txBody>
      </p:sp>
      <p:pic>
        <p:nvPicPr>
          <p:cNvPr id="4" name="Picture 3">
            <a:extLst>
              <a:ext uri="{FF2B5EF4-FFF2-40B4-BE49-F238E27FC236}">
                <a16:creationId xmlns:a16="http://schemas.microsoft.com/office/drawing/2014/main" id="{BBD49B6F-A25B-DC4B-80BB-25E9D793DC05}"/>
              </a:ext>
            </a:extLst>
          </p:cNvPr>
          <p:cNvPicPr>
            <a:picLocks noChangeAspect="1"/>
          </p:cNvPicPr>
          <p:nvPr/>
        </p:nvPicPr>
        <p:blipFill>
          <a:blip r:embed="rId3"/>
          <a:stretch>
            <a:fillRect/>
          </a:stretch>
        </p:blipFill>
        <p:spPr>
          <a:xfrm>
            <a:off x="1704892" y="2645810"/>
            <a:ext cx="3915925" cy="2890874"/>
          </a:xfrm>
          <a:prstGeom prst="rect">
            <a:avLst/>
          </a:prstGeom>
        </p:spPr>
      </p:pic>
    </p:spTree>
    <p:extLst>
      <p:ext uri="{BB962C8B-B14F-4D97-AF65-F5344CB8AC3E}">
        <p14:creationId xmlns:p14="http://schemas.microsoft.com/office/powerpoint/2010/main" val="9161132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F10AD7-1EDF-4549-8E65-05EC6BE9BDB7}"/>
              </a:ext>
            </a:extLst>
          </p:cNvPr>
          <p:cNvSpPr>
            <a:spLocks noGrp="1"/>
          </p:cNvSpPr>
          <p:nvPr>
            <p:ph type="title"/>
          </p:nvPr>
        </p:nvSpPr>
        <p:spPr/>
        <p:txBody>
          <a:bodyPr/>
          <a:lstStyle/>
          <a:p>
            <a:r>
              <a:rPr lang="en-US" cap="none" dirty="0"/>
              <a:t>Conclusion</a:t>
            </a:r>
          </a:p>
        </p:txBody>
      </p:sp>
      <p:sp>
        <p:nvSpPr>
          <p:cNvPr id="3" name="内容占位符 2">
            <a:extLst>
              <a:ext uri="{FF2B5EF4-FFF2-40B4-BE49-F238E27FC236}">
                <a16:creationId xmlns:a16="http://schemas.microsoft.com/office/drawing/2014/main" id="{798F5AB2-487E-4D8B-A354-23EBAE2892B6}"/>
              </a:ext>
            </a:extLst>
          </p:cNvPr>
          <p:cNvSpPr>
            <a:spLocks noGrp="1"/>
          </p:cNvSpPr>
          <p:nvPr>
            <p:ph idx="1"/>
          </p:nvPr>
        </p:nvSpPr>
        <p:spPr/>
        <p:txBody>
          <a:bodyPr/>
          <a:lstStyle/>
          <a:p>
            <a:r>
              <a:rPr lang="en-US" dirty="0"/>
              <a:t>We have explored the following topics:</a:t>
            </a:r>
          </a:p>
          <a:p>
            <a:pPr lvl="1"/>
            <a:r>
              <a:rPr lang="en-US" dirty="0"/>
              <a:t>CPU-based TPOT</a:t>
            </a:r>
          </a:p>
          <a:p>
            <a:pPr lvl="1"/>
            <a:r>
              <a:rPr lang="en-US" dirty="0"/>
              <a:t>GPU-</a:t>
            </a:r>
            <a:r>
              <a:rPr lang="en-US" altLang="zh-CN" dirty="0"/>
              <a:t>accelerated TPOT</a:t>
            </a:r>
          </a:p>
          <a:p>
            <a:pPr lvl="1"/>
            <a:r>
              <a:rPr lang="en-US" dirty="0"/>
              <a:t>One-hot encoding instead of label encoding</a:t>
            </a:r>
          </a:p>
          <a:p>
            <a:pPr lvl="1"/>
            <a:r>
              <a:rPr lang="en-US" dirty="0"/>
              <a:t>Data balancing</a:t>
            </a:r>
          </a:p>
          <a:p>
            <a:pPr lvl="1"/>
            <a:r>
              <a:rPr lang="en-US" dirty="0"/>
              <a:t>Keep “irrelevant” features</a:t>
            </a:r>
          </a:p>
        </p:txBody>
      </p:sp>
    </p:spTree>
    <p:extLst>
      <p:ext uri="{BB962C8B-B14F-4D97-AF65-F5344CB8AC3E}">
        <p14:creationId xmlns:p14="http://schemas.microsoft.com/office/powerpoint/2010/main" val="259960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9ECEC7-624E-4F3A-A0EE-1D5DE6993A3F}"/>
              </a:ext>
            </a:extLst>
          </p:cNvPr>
          <p:cNvSpPr>
            <a:spLocks noGrp="1"/>
          </p:cNvSpPr>
          <p:nvPr>
            <p:ph type="title"/>
          </p:nvPr>
        </p:nvSpPr>
        <p:spPr/>
        <p:txBody>
          <a:bodyPr/>
          <a:lstStyle/>
          <a:p>
            <a:r>
              <a:rPr lang="en-US" cap="none" dirty="0"/>
              <a:t>Data Description</a:t>
            </a:r>
          </a:p>
        </p:txBody>
      </p:sp>
      <p:sp>
        <p:nvSpPr>
          <p:cNvPr id="3" name="内容占位符 2">
            <a:extLst>
              <a:ext uri="{FF2B5EF4-FFF2-40B4-BE49-F238E27FC236}">
                <a16:creationId xmlns:a16="http://schemas.microsoft.com/office/drawing/2014/main" id="{51800B89-0E9D-433F-B5DF-C2449F89E38C}"/>
              </a:ext>
            </a:extLst>
          </p:cNvPr>
          <p:cNvSpPr>
            <a:spLocks noGrp="1"/>
          </p:cNvSpPr>
          <p:nvPr>
            <p:ph idx="1"/>
          </p:nvPr>
        </p:nvSpPr>
        <p:spPr/>
        <p:txBody>
          <a:bodyPr/>
          <a:lstStyle/>
          <a:p>
            <a:r>
              <a:rPr lang="en-US" dirty="0"/>
              <a:t>The United States Department of Transportation (DOT) tracks the domestic flights operated by large air carriers. </a:t>
            </a:r>
          </a:p>
          <a:p>
            <a:r>
              <a:rPr lang="en-US" dirty="0"/>
              <a:t>The data collected is from January - June 2020 and contains relevant flight information (on-time, delayed, canceled, diverted flights) from the Top 10 United States flight carriers.</a:t>
            </a:r>
          </a:p>
          <a:p>
            <a:pPr lvl="1"/>
            <a:r>
              <a:rPr lang="en-US" dirty="0"/>
              <a:t>Top 10 US Flight Carriers: American Airlines, Alaska Airlines, JetBlue, Delta Airlines, Frontier Airlines, Allegiant Air, Hawaiian Airlines, Spirit Airlines, United Airlines, Southwest Airlines</a:t>
            </a:r>
          </a:p>
          <a:p>
            <a:r>
              <a:rPr lang="en-US" dirty="0"/>
              <a:t>47 Features, 2.75 millions flights.</a:t>
            </a:r>
          </a:p>
        </p:txBody>
      </p:sp>
    </p:spTree>
    <p:extLst>
      <p:ext uri="{BB962C8B-B14F-4D97-AF65-F5344CB8AC3E}">
        <p14:creationId xmlns:p14="http://schemas.microsoft.com/office/powerpoint/2010/main" val="3467472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9ECEC7-624E-4F3A-A0EE-1D5DE6993A3F}"/>
              </a:ext>
            </a:extLst>
          </p:cNvPr>
          <p:cNvSpPr>
            <a:spLocks noGrp="1"/>
          </p:cNvSpPr>
          <p:nvPr>
            <p:ph type="title"/>
          </p:nvPr>
        </p:nvSpPr>
        <p:spPr/>
        <p:txBody>
          <a:bodyPr/>
          <a:lstStyle/>
          <a:p>
            <a:r>
              <a:rPr lang="en-US" cap="none" dirty="0"/>
              <a:t>Data Description</a:t>
            </a:r>
          </a:p>
        </p:txBody>
      </p:sp>
      <p:sp>
        <p:nvSpPr>
          <p:cNvPr id="6" name="内容占位符 5">
            <a:extLst>
              <a:ext uri="{FF2B5EF4-FFF2-40B4-BE49-F238E27FC236}">
                <a16:creationId xmlns:a16="http://schemas.microsoft.com/office/drawing/2014/main" id="{C7D13853-BE66-4060-B125-29C9C4C9887E}"/>
              </a:ext>
            </a:extLst>
          </p:cNvPr>
          <p:cNvSpPr>
            <a:spLocks noGrp="1"/>
          </p:cNvSpPr>
          <p:nvPr>
            <p:ph idx="1"/>
          </p:nvPr>
        </p:nvSpPr>
        <p:spPr>
          <a:xfrm>
            <a:off x="1451579" y="2015732"/>
            <a:ext cx="9603275" cy="3884027"/>
          </a:xfrm>
        </p:spPr>
        <p:txBody>
          <a:bodyPr>
            <a:normAutofit fontScale="92500" lnSpcReduction="10000"/>
          </a:bodyPr>
          <a:lstStyle/>
          <a:p>
            <a:r>
              <a:rPr lang="en-US" dirty="0"/>
              <a:t>Time: </a:t>
            </a:r>
            <a:r>
              <a:rPr lang="en-US" dirty="0">
                <a:solidFill>
                  <a:srgbClr val="FF0000"/>
                </a:solidFill>
              </a:rPr>
              <a:t>year</a:t>
            </a:r>
            <a:r>
              <a:rPr lang="en-US" dirty="0"/>
              <a:t>, quarter, month, day of month, day of week, </a:t>
            </a:r>
            <a:r>
              <a:rPr lang="en-US" dirty="0">
                <a:solidFill>
                  <a:srgbClr val="FF0000"/>
                </a:solidFill>
              </a:rPr>
              <a:t>flight date (M/DD/YYYY)</a:t>
            </a:r>
          </a:p>
          <a:p>
            <a:r>
              <a:rPr lang="en-US" dirty="0"/>
              <a:t>Identification: carrier name, </a:t>
            </a:r>
            <a:r>
              <a:rPr lang="en-US" dirty="0">
                <a:solidFill>
                  <a:srgbClr val="FF0000"/>
                </a:solidFill>
              </a:rPr>
              <a:t>flight number</a:t>
            </a:r>
            <a:r>
              <a:rPr lang="en-US" dirty="0"/>
              <a:t>, </a:t>
            </a:r>
            <a:r>
              <a:rPr lang="en-US" dirty="0">
                <a:solidFill>
                  <a:srgbClr val="FF0000"/>
                </a:solidFill>
              </a:rPr>
              <a:t>aircraft tail number</a:t>
            </a:r>
          </a:p>
          <a:p>
            <a:r>
              <a:rPr lang="en-US" dirty="0"/>
              <a:t>Location: origin airport code, </a:t>
            </a:r>
            <a:r>
              <a:rPr lang="en-US" dirty="0">
                <a:solidFill>
                  <a:srgbClr val="FF0000"/>
                </a:solidFill>
              </a:rPr>
              <a:t>origin city name</a:t>
            </a:r>
            <a:r>
              <a:rPr lang="en-US" dirty="0"/>
              <a:t>, </a:t>
            </a:r>
            <a:r>
              <a:rPr lang="en-US" dirty="0">
                <a:solidFill>
                  <a:srgbClr val="FF0000"/>
                </a:solidFill>
              </a:rPr>
              <a:t>origin state abbreviation</a:t>
            </a:r>
            <a:r>
              <a:rPr lang="en-US" dirty="0"/>
              <a:t>, </a:t>
            </a:r>
            <a:r>
              <a:rPr lang="en-US" dirty="0">
                <a:solidFill>
                  <a:srgbClr val="FF0000"/>
                </a:solidFill>
              </a:rPr>
              <a:t>origin state name</a:t>
            </a:r>
            <a:r>
              <a:rPr lang="en-US" dirty="0"/>
              <a:t>, destination airport code, </a:t>
            </a:r>
            <a:r>
              <a:rPr lang="en-US" dirty="0">
                <a:solidFill>
                  <a:srgbClr val="FF0000"/>
                </a:solidFill>
              </a:rPr>
              <a:t>destination city name</a:t>
            </a:r>
            <a:r>
              <a:rPr lang="en-US" dirty="0"/>
              <a:t>, </a:t>
            </a:r>
            <a:r>
              <a:rPr lang="en-US" dirty="0">
                <a:solidFill>
                  <a:srgbClr val="FF0000"/>
                </a:solidFill>
              </a:rPr>
              <a:t>destination state abbreviation</a:t>
            </a:r>
            <a:r>
              <a:rPr lang="en-US" dirty="0"/>
              <a:t>, </a:t>
            </a:r>
            <a:r>
              <a:rPr lang="en-US" dirty="0">
                <a:solidFill>
                  <a:srgbClr val="FF0000"/>
                </a:solidFill>
              </a:rPr>
              <a:t>destination state name</a:t>
            </a:r>
          </a:p>
          <a:p>
            <a:r>
              <a:rPr lang="en-US" dirty="0"/>
              <a:t>Departure: scheduled departure time, scheduled departure time block, </a:t>
            </a:r>
            <a:r>
              <a:rPr lang="en-US" dirty="0">
                <a:solidFill>
                  <a:srgbClr val="FF0000"/>
                </a:solidFill>
              </a:rPr>
              <a:t>actual departure time</a:t>
            </a:r>
            <a:r>
              <a:rPr lang="en-US" dirty="0"/>
              <a:t>, </a:t>
            </a:r>
            <a:r>
              <a:rPr lang="en-US" dirty="0">
                <a:solidFill>
                  <a:srgbClr val="FF0000"/>
                </a:solidFill>
              </a:rPr>
              <a:t>delay</a:t>
            </a:r>
            <a:r>
              <a:rPr lang="en-US" dirty="0"/>
              <a:t>, </a:t>
            </a:r>
            <a:r>
              <a:rPr lang="en-US" dirty="0">
                <a:solidFill>
                  <a:srgbClr val="FF0000"/>
                </a:solidFill>
              </a:rPr>
              <a:t>delay ignoring early departure</a:t>
            </a:r>
            <a:r>
              <a:rPr lang="en-US" dirty="0"/>
              <a:t>, </a:t>
            </a:r>
            <a:r>
              <a:rPr lang="en-US" dirty="0">
                <a:solidFill>
                  <a:srgbClr val="FF0000"/>
                </a:solidFill>
              </a:rPr>
              <a:t>delay greater than 15 mins</a:t>
            </a:r>
            <a:r>
              <a:rPr lang="en-US" dirty="0"/>
              <a:t>, </a:t>
            </a:r>
            <a:r>
              <a:rPr lang="en-US" dirty="0">
                <a:solidFill>
                  <a:srgbClr val="FF0000"/>
                </a:solidFill>
              </a:rPr>
              <a:t>delay group</a:t>
            </a:r>
            <a:r>
              <a:rPr lang="en-US" dirty="0"/>
              <a:t>, </a:t>
            </a:r>
            <a:r>
              <a:rPr lang="en-US" dirty="0">
                <a:solidFill>
                  <a:srgbClr val="FF0000"/>
                </a:solidFill>
              </a:rPr>
              <a:t>taxi out time</a:t>
            </a:r>
            <a:r>
              <a:rPr lang="en-US" dirty="0"/>
              <a:t>, </a:t>
            </a:r>
            <a:r>
              <a:rPr lang="en-US" dirty="0">
                <a:solidFill>
                  <a:srgbClr val="FF0000"/>
                </a:solidFill>
              </a:rPr>
              <a:t>wheels off time</a:t>
            </a:r>
          </a:p>
          <a:p>
            <a:r>
              <a:rPr lang="en-US" dirty="0"/>
              <a:t>Arrival: scheduled arrival time, scheduled arrival time block, </a:t>
            </a:r>
            <a:r>
              <a:rPr lang="en-US" dirty="0">
                <a:solidFill>
                  <a:srgbClr val="FF0000"/>
                </a:solidFill>
              </a:rPr>
              <a:t>actual arrival time</a:t>
            </a:r>
            <a:r>
              <a:rPr lang="en-US" dirty="0"/>
              <a:t>, </a:t>
            </a:r>
            <a:r>
              <a:rPr lang="en-US" dirty="0">
                <a:solidFill>
                  <a:srgbClr val="FF0000"/>
                </a:solidFill>
              </a:rPr>
              <a:t>delay</a:t>
            </a:r>
            <a:r>
              <a:rPr lang="en-US" dirty="0"/>
              <a:t>, </a:t>
            </a:r>
            <a:r>
              <a:rPr lang="en-US" dirty="0">
                <a:solidFill>
                  <a:srgbClr val="FF0000"/>
                </a:solidFill>
              </a:rPr>
              <a:t>delay ignoring early arrival</a:t>
            </a:r>
            <a:r>
              <a:rPr lang="en-US" dirty="0"/>
              <a:t>, </a:t>
            </a:r>
            <a:r>
              <a:rPr lang="en-US" dirty="0">
                <a:solidFill>
                  <a:srgbClr val="FF0000"/>
                </a:solidFill>
              </a:rPr>
              <a:t>delay greater than 15 mins</a:t>
            </a:r>
            <a:r>
              <a:rPr lang="en-US" dirty="0"/>
              <a:t>, </a:t>
            </a:r>
            <a:r>
              <a:rPr lang="en-US" dirty="0">
                <a:solidFill>
                  <a:srgbClr val="FF0000"/>
                </a:solidFill>
              </a:rPr>
              <a:t>delay group</a:t>
            </a:r>
            <a:r>
              <a:rPr lang="en-US" dirty="0"/>
              <a:t>, </a:t>
            </a:r>
            <a:r>
              <a:rPr lang="en-US" dirty="0">
                <a:solidFill>
                  <a:srgbClr val="FF0000"/>
                </a:solidFill>
              </a:rPr>
              <a:t>taxi in time</a:t>
            </a:r>
            <a:r>
              <a:rPr lang="en-US" dirty="0"/>
              <a:t>, </a:t>
            </a:r>
            <a:r>
              <a:rPr lang="en-US" dirty="0">
                <a:solidFill>
                  <a:srgbClr val="FF0000"/>
                </a:solidFill>
              </a:rPr>
              <a:t>wheels on time</a:t>
            </a:r>
          </a:p>
        </p:txBody>
      </p:sp>
    </p:spTree>
    <p:extLst>
      <p:ext uri="{BB962C8B-B14F-4D97-AF65-F5344CB8AC3E}">
        <p14:creationId xmlns:p14="http://schemas.microsoft.com/office/powerpoint/2010/main" val="1091070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9ECEC7-624E-4F3A-A0EE-1D5DE6993A3F}"/>
              </a:ext>
            </a:extLst>
          </p:cNvPr>
          <p:cNvSpPr>
            <a:spLocks noGrp="1"/>
          </p:cNvSpPr>
          <p:nvPr>
            <p:ph type="title"/>
          </p:nvPr>
        </p:nvSpPr>
        <p:spPr/>
        <p:txBody>
          <a:bodyPr/>
          <a:lstStyle/>
          <a:p>
            <a:r>
              <a:rPr lang="en-US" cap="none" dirty="0"/>
              <a:t>Data Description (cont.)</a:t>
            </a:r>
          </a:p>
        </p:txBody>
      </p:sp>
      <p:sp>
        <p:nvSpPr>
          <p:cNvPr id="6" name="内容占位符 5">
            <a:extLst>
              <a:ext uri="{FF2B5EF4-FFF2-40B4-BE49-F238E27FC236}">
                <a16:creationId xmlns:a16="http://schemas.microsoft.com/office/drawing/2014/main" id="{C7D13853-BE66-4060-B125-29C9C4C9887E}"/>
              </a:ext>
            </a:extLst>
          </p:cNvPr>
          <p:cNvSpPr>
            <a:spLocks noGrp="1"/>
          </p:cNvSpPr>
          <p:nvPr>
            <p:ph idx="1"/>
          </p:nvPr>
        </p:nvSpPr>
        <p:spPr/>
        <p:txBody>
          <a:bodyPr>
            <a:normAutofit/>
          </a:bodyPr>
          <a:lstStyle/>
          <a:p>
            <a:r>
              <a:rPr lang="en-US" dirty="0"/>
              <a:t>Cancellation: cancelled or not, </a:t>
            </a:r>
            <a:r>
              <a:rPr lang="en-US" dirty="0">
                <a:solidFill>
                  <a:srgbClr val="FF0000"/>
                </a:solidFill>
              </a:rPr>
              <a:t>cancellation code</a:t>
            </a:r>
          </a:p>
          <a:p>
            <a:r>
              <a:rPr lang="en-US" dirty="0"/>
              <a:t>On flight: scheduled flight time, </a:t>
            </a:r>
            <a:r>
              <a:rPr lang="en-US" dirty="0">
                <a:solidFill>
                  <a:srgbClr val="FF0000"/>
                </a:solidFill>
              </a:rPr>
              <a:t>actual flight time</a:t>
            </a:r>
            <a:r>
              <a:rPr lang="en-US" dirty="0"/>
              <a:t>, </a:t>
            </a:r>
            <a:r>
              <a:rPr lang="en-US" dirty="0">
                <a:solidFill>
                  <a:srgbClr val="FF0000"/>
                </a:solidFill>
              </a:rPr>
              <a:t>time in the air</a:t>
            </a:r>
            <a:r>
              <a:rPr lang="en-US" dirty="0"/>
              <a:t>, distance, distance group</a:t>
            </a:r>
          </a:p>
          <a:p>
            <a:r>
              <a:rPr lang="en-US" dirty="0"/>
              <a:t>Delay: </a:t>
            </a:r>
            <a:r>
              <a:rPr lang="en-US" dirty="0">
                <a:solidFill>
                  <a:srgbClr val="FF0000"/>
                </a:solidFill>
              </a:rPr>
              <a:t>carrier delay minutes</a:t>
            </a:r>
            <a:r>
              <a:rPr lang="en-US" dirty="0"/>
              <a:t>, </a:t>
            </a:r>
            <a:r>
              <a:rPr lang="en-US" dirty="0">
                <a:solidFill>
                  <a:srgbClr val="FF0000"/>
                </a:solidFill>
              </a:rPr>
              <a:t>weather delay minutes</a:t>
            </a:r>
            <a:r>
              <a:rPr lang="en-US" dirty="0"/>
              <a:t>, </a:t>
            </a:r>
            <a:r>
              <a:rPr lang="en-US" dirty="0">
                <a:solidFill>
                  <a:srgbClr val="FF0000"/>
                </a:solidFill>
              </a:rPr>
              <a:t>system delay minutes</a:t>
            </a:r>
            <a:r>
              <a:rPr lang="en-US" dirty="0"/>
              <a:t>, </a:t>
            </a:r>
            <a:r>
              <a:rPr lang="en-US" dirty="0">
                <a:solidFill>
                  <a:srgbClr val="FF0000"/>
                </a:solidFill>
              </a:rPr>
              <a:t>security delay minutes</a:t>
            </a:r>
            <a:r>
              <a:rPr lang="en-US" dirty="0"/>
              <a:t>, </a:t>
            </a:r>
            <a:r>
              <a:rPr lang="en-US" dirty="0">
                <a:solidFill>
                  <a:srgbClr val="FF0000"/>
                </a:solidFill>
              </a:rPr>
              <a:t>late aircraft delay minutes</a:t>
            </a:r>
          </a:p>
          <a:p>
            <a:endParaRPr lang="en-US" dirty="0">
              <a:solidFill>
                <a:srgbClr val="FF0000"/>
              </a:solidFill>
            </a:endParaRPr>
          </a:p>
          <a:p>
            <a:r>
              <a:rPr lang="en-US" b="1" dirty="0"/>
              <a:t>15 features left.</a:t>
            </a:r>
          </a:p>
        </p:txBody>
      </p:sp>
    </p:spTree>
    <p:extLst>
      <p:ext uri="{BB962C8B-B14F-4D97-AF65-F5344CB8AC3E}">
        <p14:creationId xmlns:p14="http://schemas.microsoft.com/office/powerpoint/2010/main" val="546324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8B10A6-1BB7-41CB-9AC3-3021FA9494A8}"/>
              </a:ext>
            </a:extLst>
          </p:cNvPr>
          <p:cNvSpPr>
            <a:spLocks noGrp="1"/>
          </p:cNvSpPr>
          <p:nvPr>
            <p:ph type="title"/>
          </p:nvPr>
        </p:nvSpPr>
        <p:spPr/>
        <p:txBody>
          <a:bodyPr/>
          <a:lstStyle/>
          <a:p>
            <a:r>
              <a:rPr lang="en-US" cap="none" dirty="0"/>
              <a:t>Feature Encoding</a:t>
            </a:r>
          </a:p>
        </p:txBody>
      </p:sp>
      <p:sp>
        <p:nvSpPr>
          <p:cNvPr id="3" name="内容占位符 2">
            <a:extLst>
              <a:ext uri="{FF2B5EF4-FFF2-40B4-BE49-F238E27FC236}">
                <a16:creationId xmlns:a16="http://schemas.microsoft.com/office/drawing/2014/main" id="{79EC1A59-D79A-41E0-84E5-478A53742195}"/>
              </a:ext>
            </a:extLst>
          </p:cNvPr>
          <p:cNvSpPr>
            <a:spLocks noGrp="1"/>
          </p:cNvSpPr>
          <p:nvPr>
            <p:ph idx="1"/>
          </p:nvPr>
        </p:nvSpPr>
        <p:spPr/>
        <p:txBody>
          <a:bodyPr/>
          <a:lstStyle/>
          <a:p>
            <a:r>
              <a:rPr lang="en-US" dirty="0"/>
              <a:t>Numerical feature: quarter, month, day of month, day of week, scheduled departure time, scheduled arrival time, scheduled flight time, distance, distance group</a:t>
            </a:r>
          </a:p>
          <a:p>
            <a:r>
              <a:rPr lang="en-US" dirty="0"/>
              <a:t>Categorical feature: carrier name, origin airport code, destination airport code, scheduled departure time block, scheduled arrival time block</a:t>
            </a:r>
          </a:p>
          <a:p>
            <a:endParaRPr lang="en-US" dirty="0"/>
          </a:p>
          <a:p>
            <a:r>
              <a:rPr lang="en-US" dirty="0"/>
              <a:t>Encoding categorical values into numerical values.</a:t>
            </a:r>
          </a:p>
        </p:txBody>
      </p:sp>
    </p:spTree>
    <p:extLst>
      <p:ext uri="{BB962C8B-B14F-4D97-AF65-F5344CB8AC3E}">
        <p14:creationId xmlns:p14="http://schemas.microsoft.com/office/powerpoint/2010/main" val="2095109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0A1426-59EB-4262-B54D-1A957BEED0AA}"/>
              </a:ext>
            </a:extLst>
          </p:cNvPr>
          <p:cNvSpPr>
            <a:spLocks noGrp="1"/>
          </p:cNvSpPr>
          <p:nvPr>
            <p:ph type="title"/>
          </p:nvPr>
        </p:nvSpPr>
        <p:spPr/>
        <p:txBody>
          <a:bodyPr/>
          <a:lstStyle/>
          <a:p>
            <a:r>
              <a:rPr lang="en-US" cap="none" dirty="0"/>
              <a:t>Model Selection</a:t>
            </a:r>
          </a:p>
        </p:txBody>
      </p:sp>
      <p:sp>
        <p:nvSpPr>
          <p:cNvPr id="3" name="内容占位符 2">
            <a:extLst>
              <a:ext uri="{FF2B5EF4-FFF2-40B4-BE49-F238E27FC236}">
                <a16:creationId xmlns:a16="http://schemas.microsoft.com/office/drawing/2014/main" id="{50324472-CA18-4E1B-BDDA-E78096497DD7}"/>
              </a:ext>
            </a:extLst>
          </p:cNvPr>
          <p:cNvSpPr>
            <a:spLocks noGrp="1"/>
          </p:cNvSpPr>
          <p:nvPr>
            <p:ph idx="1"/>
          </p:nvPr>
        </p:nvSpPr>
        <p:spPr/>
        <p:txBody>
          <a:bodyPr/>
          <a:lstStyle/>
          <a:p>
            <a:r>
              <a:rPr lang="en-US" dirty="0"/>
              <a:t>Eric chose TPOT for model selection.</a:t>
            </a:r>
          </a:p>
          <a:p>
            <a:r>
              <a:rPr lang="en-US" dirty="0"/>
              <a:t>Matt manually selected model.</a:t>
            </a:r>
          </a:p>
          <a:p>
            <a:pPr lvl="1"/>
            <a:r>
              <a:rPr lang="en-US" dirty="0"/>
              <a:t>Wanted to beat best pipeline TPOT could come up with</a:t>
            </a:r>
          </a:p>
        </p:txBody>
      </p:sp>
    </p:spTree>
    <p:extLst>
      <p:ext uri="{BB962C8B-B14F-4D97-AF65-F5344CB8AC3E}">
        <p14:creationId xmlns:p14="http://schemas.microsoft.com/office/powerpoint/2010/main" val="1948411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A557EF-BDC5-4A61-84DE-C0C73384992C}"/>
              </a:ext>
            </a:extLst>
          </p:cNvPr>
          <p:cNvSpPr>
            <a:spLocks noGrp="1"/>
          </p:cNvSpPr>
          <p:nvPr>
            <p:ph type="title"/>
          </p:nvPr>
        </p:nvSpPr>
        <p:spPr/>
        <p:txBody>
          <a:bodyPr/>
          <a:lstStyle/>
          <a:p>
            <a:r>
              <a:rPr lang="en-US" dirty="0"/>
              <a:t>TPOT</a:t>
            </a:r>
          </a:p>
        </p:txBody>
      </p:sp>
      <p:sp>
        <p:nvSpPr>
          <p:cNvPr id="3" name="内容占位符 2">
            <a:extLst>
              <a:ext uri="{FF2B5EF4-FFF2-40B4-BE49-F238E27FC236}">
                <a16:creationId xmlns:a16="http://schemas.microsoft.com/office/drawing/2014/main" id="{557BE964-537F-472E-8657-6E11B4CF4014}"/>
              </a:ext>
            </a:extLst>
          </p:cNvPr>
          <p:cNvSpPr>
            <a:spLocks noGrp="1"/>
          </p:cNvSpPr>
          <p:nvPr>
            <p:ph idx="1"/>
          </p:nvPr>
        </p:nvSpPr>
        <p:spPr>
          <a:xfrm>
            <a:off x="1451579" y="2015732"/>
            <a:ext cx="6028081" cy="3450613"/>
          </a:xfrm>
        </p:spPr>
        <p:txBody>
          <a:bodyPr>
            <a:normAutofit lnSpcReduction="10000"/>
          </a:bodyPr>
          <a:lstStyle/>
          <a:p>
            <a:r>
              <a:rPr lang="en-US" dirty="0"/>
              <a:t>Parameters: generation = 5, population size = 40</a:t>
            </a:r>
          </a:p>
          <a:p>
            <a:r>
              <a:rPr lang="en-US" dirty="0"/>
              <a:t>Generated model: </a:t>
            </a:r>
            <a:r>
              <a:rPr lang="en-US" dirty="0" err="1"/>
              <a:t>KNeighborsClassifier</a:t>
            </a:r>
            <a:r>
              <a:rPr lang="en-US" dirty="0"/>
              <a:t> (</a:t>
            </a:r>
            <a:r>
              <a:rPr lang="en-US" dirty="0" err="1"/>
              <a:t>n_neighbors</a:t>
            </a:r>
            <a:r>
              <a:rPr lang="en-US" dirty="0"/>
              <a:t>=12, p=1, weights= “distance”)</a:t>
            </a:r>
          </a:p>
          <a:p>
            <a:r>
              <a:rPr lang="en-US" dirty="0"/>
              <a:t>91.89% accuracy. </a:t>
            </a:r>
          </a:p>
          <a:p>
            <a:r>
              <a:rPr lang="en-US" dirty="0"/>
              <a:t>Cons of TPOT:</a:t>
            </a:r>
          </a:p>
          <a:p>
            <a:pPr lvl="1"/>
            <a:r>
              <a:rPr lang="en-US" dirty="0"/>
              <a:t>Really </a:t>
            </a:r>
            <a:r>
              <a:rPr lang="en-US" dirty="0" err="1"/>
              <a:t>slooooow</a:t>
            </a:r>
            <a:r>
              <a:rPr lang="en-US" dirty="0"/>
              <a:t> and unstable, often got frozen after some hours, I had to allow it using all CPU performance, manually stop, save, and recover every one hour.</a:t>
            </a:r>
          </a:p>
        </p:txBody>
      </p:sp>
      <p:pic>
        <p:nvPicPr>
          <p:cNvPr id="4" name="图片 3">
            <a:extLst>
              <a:ext uri="{FF2B5EF4-FFF2-40B4-BE49-F238E27FC236}">
                <a16:creationId xmlns:a16="http://schemas.microsoft.com/office/drawing/2014/main" id="{AFA0787C-D8BA-441D-84C4-E2BDCE760EA0}"/>
              </a:ext>
            </a:extLst>
          </p:cNvPr>
          <p:cNvPicPr>
            <a:picLocks noChangeAspect="1"/>
          </p:cNvPicPr>
          <p:nvPr/>
        </p:nvPicPr>
        <p:blipFill>
          <a:blip r:embed="rId2"/>
          <a:stretch>
            <a:fillRect/>
          </a:stretch>
        </p:blipFill>
        <p:spPr>
          <a:xfrm>
            <a:off x="6893081" y="2015732"/>
            <a:ext cx="4561905" cy="1933333"/>
          </a:xfrm>
          <a:prstGeom prst="rect">
            <a:avLst/>
          </a:prstGeom>
        </p:spPr>
      </p:pic>
    </p:spTree>
    <p:extLst>
      <p:ext uri="{BB962C8B-B14F-4D97-AF65-F5344CB8AC3E}">
        <p14:creationId xmlns:p14="http://schemas.microsoft.com/office/powerpoint/2010/main" val="2724107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EA2D0C-2437-4D05-9BC3-D9233963882D}"/>
              </a:ext>
            </a:extLst>
          </p:cNvPr>
          <p:cNvSpPr>
            <a:spLocks noGrp="1"/>
          </p:cNvSpPr>
          <p:nvPr>
            <p:ph type="title"/>
          </p:nvPr>
        </p:nvSpPr>
        <p:spPr/>
        <p:txBody>
          <a:bodyPr/>
          <a:lstStyle/>
          <a:p>
            <a:r>
              <a:rPr lang="en-US" altLang="zh-CN" dirty="0"/>
              <a:t>That is it???</a:t>
            </a:r>
            <a:r>
              <a:rPr lang="en-US" dirty="0"/>
              <a:t> </a:t>
            </a:r>
            <a:br>
              <a:rPr lang="en-US" dirty="0"/>
            </a:br>
            <a:r>
              <a:rPr lang="en-US" dirty="0"/>
              <a:t>NO! </a:t>
            </a:r>
          </a:p>
        </p:txBody>
      </p:sp>
      <p:sp>
        <p:nvSpPr>
          <p:cNvPr id="3" name="内容占位符 2">
            <a:extLst>
              <a:ext uri="{FF2B5EF4-FFF2-40B4-BE49-F238E27FC236}">
                <a16:creationId xmlns:a16="http://schemas.microsoft.com/office/drawing/2014/main" id="{10EDD9C9-50FC-43D5-8753-06EB47469B37}"/>
              </a:ext>
            </a:extLst>
          </p:cNvPr>
          <p:cNvSpPr>
            <a:spLocks noGrp="1"/>
          </p:cNvSpPr>
          <p:nvPr>
            <p:ph idx="1"/>
          </p:nvPr>
        </p:nvSpPr>
        <p:spPr/>
        <p:txBody>
          <a:bodyPr/>
          <a:lstStyle/>
          <a:p>
            <a:r>
              <a:rPr lang="en-US" dirty="0"/>
              <a:t>Thank Dr. Sunita shared a paper about GPU-accelerated TPOT.</a:t>
            </a:r>
          </a:p>
          <a:p>
            <a:r>
              <a:rPr lang="en-US" dirty="0"/>
              <a:t>It is based on </a:t>
            </a:r>
            <a:r>
              <a:rPr lang="en-US" dirty="0" err="1"/>
              <a:t>cuML</a:t>
            </a:r>
            <a:r>
              <a:rPr lang="en-US" dirty="0"/>
              <a:t> – a project called RAPIDS to enables ML tasks run on GPUs*.</a:t>
            </a:r>
          </a:p>
          <a:p>
            <a:r>
              <a:rPr lang="en-US" dirty="0"/>
              <a:t>We tested the same feature selection and training code using </a:t>
            </a:r>
            <a:r>
              <a:rPr lang="en-US" dirty="0" err="1"/>
              <a:t>c</a:t>
            </a:r>
            <a:r>
              <a:rPr lang="en-US" altLang="zh-CN" dirty="0" err="1"/>
              <a:t>uML</a:t>
            </a:r>
            <a:r>
              <a:rPr lang="en-US" altLang="zh-CN" dirty="0"/>
              <a:t> accelerated TPOT</a:t>
            </a:r>
          </a:p>
          <a:p>
            <a:r>
              <a:rPr lang="en-US" altLang="zh-CN" dirty="0"/>
              <a:t>Improved accuracy from 91.89% to 92.79% in one hour training!</a:t>
            </a:r>
          </a:p>
          <a:p>
            <a:r>
              <a:rPr lang="en-US" dirty="0"/>
              <a:t>Exported model: </a:t>
            </a:r>
            <a:r>
              <a:rPr lang="en-US" dirty="0" err="1"/>
              <a:t>XGBClassifier</a:t>
            </a:r>
            <a:r>
              <a:rPr lang="en-US" dirty="0"/>
              <a:t> (alpha=10, </a:t>
            </a:r>
            <a:r>
              <a:rPr lang="en-US" dirty="0" err="1"/>
              <a:t>learning_rate</a:t>
            </a:r>
            <a:r>
              <a:rPr lang="en-US" dirty="0"/>
              <a:t>=1.0, </a:t>
            </a:r>
            <a:r>
              <a:rPr lang="en-US" dirty="0" err="1"/>
              <a:t>max_depth</a:t>
            </a:r>
            <a:r>
              <a:rPr lang="en-US" dirty="0"/>
              <a:t>=8, </a:t>
            </a:r>
            <a:r>
              <a:rPr lang="en-US" dirty="0" err="1"/>
              <a:t>min_child_weight</a:t>
            </a:r>
            <a:r>
              <a:rPr lang="en-US" dirty="0"/>
              <a:t>=6, </a:t>
            </a:r>
            <a:r>
              <a:rPr lang="en-US" dirty="0" err="1"/>
              <a:t>n_estimators</a:t>
            </a:r>
            <a:r>
              <a:rPr lang="en-US" dirty="0"/>
              <a:t>=100, </a:t>
            </a:r>
            <a:r>
              <a:rPr lang="en-US" dirty="0" err="1"/>
              <a:t>nthread</a:t>
            </a:r>
            <a:r>
              <a:rPr lang="en-US" dirty="0"/>
              <a:t>=1, subsample=0.8, </a:t>
            </a:r>
            <a:r>
              <a:rPr lang="en-US" dirty="0" err="1"/>
              <a:t>tree_method</a:t>
            </a:r>
            <a:r>
              <a:rPr lang="en-US" dirty="0"/>
              <a:t>=“</a:t>
            </a:r>
            <a:r>
              <a:rPr lang="en-US" dirty="0" err="1"/>
              <a:t>gpu_hist</a:t>
            </a:r>
            <a:r>
              <a:rPr lang="en-US" dirty="0"/>
              <a:t>”)</a:t>
            </a:r>
          </a:p>
        </p:txBody>
      </p:sp>
      <p:sp>
        <p:nvSpPr>
          <p:cNvPr id="4" name="文本框 3">
            <a:extLst>
              <a:ext uri="{FF2B5EF4-FFF2-40B4-BE49-F238E27FC236}">
                <a16:creationId xmlns:a16="http://schemas.microsoft.com/office/drawing/2014/main" id="{91CA5693-6347-4F82-BC6C-C208826910EA}"/>
              </a:ext>
            </a:extLst>
          </p:cNvPr>
          <p:cNvSpPr txBox="1"/>
          <p:nvPr/>
        </p:nvSpPr>
        <p:spPr>
          <a:xfrm>
            <a:off x="1701053" y="5701553"/>
            <a:ext cx="9237628" cy="430887"/>
          </a:xfrm>
          <a:prstGeom prst="rect">
            <a:avLst/>
          </a:prstGeom>
          <a:noFill/>
        </p:spPr>
        <p:txBody>
          <a:bodyPr wrap="square" rtlCol="0">
            <a:spAutoFit/>
          </a:bodyPr>
          <a:lstStyle/>
          <a:p>
            <a:r>
              <a:rPr lang="en-US" sz="1100" dirty="0"/>
              <a:t>*</a:t>
            </a:r>
            <a:r>
              <a:rPr lang="en-US" sz="1100" b="0" i="0" dirty="0">
                <a:solidFill>
                  <a:srgbClr val="222222"/>
                </a:solidFill>
                <a:effectLst/>
                <a:latin typeface="Arial" panose="020B0604020202020204" pitchFamily="34" charset="0"/>
              </a:rPr>
              <a:t> </a:t>
            </a:r>
            <a:r>
              <a:rPr lang="en-US" sz="1100" b="0" i="0" dirty="0" err="1">
                <a:solidFill>
                  <a:srgbClr val="222222"/>
                </a:solidFill>
                <a:effectLst/>
                <a:latin typeface="Arial" panose="020B0604020202020204" pitchFamily="34" charset="0"/>
              </a:rPr>
              <a:t>Raschka</a:t>
            </a:r>
            <a:r>
              <a:rPr lang="en-US" sz="1100" b="0" i="0" dirty="0">
                <a:solidFill>
                  <a:srgbClr val="222222"/>
                </a:solidFill>
                <a:effectLst/>
                <a:latin typeface="Arial" panose="020B0604020202020204" pitchFamily="34" charset="0"/>
              </a:rPr>
              <a:t>, S., Patterson, J., &amp; </a:t>
            </a:r>
            <a:r>
              <a:rPr lang="en-US" sz="1100" b="0" i="0" dirty="0" err="1">
                <a:solidFill>
                  <a:srgbClr val="222222"/>
                </a:solidFill>
                <a:effectLst/>
                <a:latin typeface="Arial" panose="020B0604020202020204" pitchFamily="34" charset="0"/>
              </a:rPr>
              <a:t>Nolet</a:t>
            </a:r>
            <a:r>
              <a:rPr lang="en-US" sz="1100" b="0" i="0" dirty="0">
                <a:solidFill>
                  <a:srgbClr val="222222"/>
                </a:solidFill>
                <a:effectLst/>
                <a:latin typeface="Arial" panose="020B0604020202020204" pitchFamily="34" charset="0"/>
              </a:rPr>
              <a:t>, C. (2020). Machine Learning in Python: Main developments and technology trends in data science, machine learning, and artificial intelligence. </a:t>
            </a:r>
            <a:r>
              <a:rPr lang="en-US" sz="1100" b="0" i="1" dirty="0">
                <a:solidFill>
                  <a:srgbClr val="222222"/>
                </a:solidFill>
                <a:effectLst/>
                <a:latin typeface="Arial" panose="020B0604020202020204" pitchFamily="34" charset="0"/>
              </a:rPr>
              <a:t>Information</a:t>
            </a:r>
            <a:r>
              <a:rPr lang="en-US" sz="1100" b="0" i="0" dirty="0">
                <a:solidFill>
                  <a:srgbClr val="222222"/>
                </a:solidFill>
                <a:effectLst/>
                <a:latin typeface="Arial" panose="020B0604020202020204" pitchFamily="34" charset="0"/>
              </a:rPr>
              <a:t>, </a:t>
            </a:r>
            <a:r>
              <a:rPr lang="en-US" sz="1100" b="0" i="1" dirty="0">
                <a:solidFill>
                  <a:srgbClr val="222222"/>
                </a:solidFill>
                <a:effectLst/>
                <a:latin typeface="Arial" panose="020B0604020202020204" pitchFamily="34" charset="0"/>
              </a:rPr>
              <a:t>11</a:t>
            </a:r>
            <a:r>
              <a:rPr lang="en-US" sz="1100" b="0" i="0" dirty="0">
                <a:solidFill>
                  <a:srgbClr val="222222"/>
                </a:solidFill>
                <a:effectLst/>
                <a:latin typeface="Arial" panose="020B0604020202020204" pitchFamily="34" charset="0"/>
              </a:rPr>
              <a:t>(4), 193.</a:t>
            </a:r>
            <a:endParaRPr lang="en-US" sz="1100" dirty="0"/>
          </a:p>
        </p:txBody>
      </p:sp>
    </p:spTree>
    <p:extLst>
      <p:ext uri="{BB962C8B-B14F-4D97-AF65-F5344CB8AC3E}">
        <p14:creationId xmlns:p14="http://schemas.microsoft.com/office/powerpoint/2010/main" val="2016600748"/>
      </p:ext>
    </p:extLst>
  </p:cSld>
  <p:clrMapOvr>
    <a:masterClrMapping/>
  </p:clrMapOvr>
</p:sld>
</file>

<file path=ppt/theme/theme1.xml><?xml version="1.0" encoding="utf-8"?>
<a:theme xmlns:a="http://schemas.openxmlformats.org/drawingml/2006/main" name="画廊">
  <a:themeElements>
    <a:clrScheme name="画廊">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画廊">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画廊">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453</TotalTime>
  <Words>1648</Words>
  <Application>Microsoft Macintosh PowerPoint</Application>
  <PresentationFormat>Widescreen</PresentationFormat>
  <Paragraphs>141</Paragraphs>
  <Slides>21</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Gill Sans MT</vt:lpstr>
      <vt:lpstr>画廊</vt:lpstr>
      <vt:lpstr>COVID19 Flight Cancellations</vt:lpstr>
      <vt:lpstr>Motivation and Goal</vt:lpstr>
      <vt:lpstr>Data Description</vt:lpstr>
      <vt:lpstr>Data Description</vt:lpstr>
      <vt:lpstr>Data Description (cont.)</vt:lpstr>
      <vt:lpstr>Feature Encoding</vt:lpstr>
      <vt:lpstr>Model Selection</vt:lpstr>
      <vt:lpstr>TPOT</vt:lpstr>
      <vt:lpstr>That is it???  NO! </vt:lpstr>
      <vt:lpstr>Improvement Of GPU-TPOT</vt:lpstr>
      <vt:lpstr>Classifiers used</vt:lpstr>
      <vt:lpstr>Comparable results to tpot</vt:lpstr>
      <vt:lpstr>Beating TPOT</vt:lpstr>
      <vt:lpstr>Problem solved… right?</vt:lpstr>
      <vt:lpstr>not really</vt:lpstr>
      <vt:lpstr>How to improve upon issues?</vt:lpstr>
      <vt:lpstr>That is it???  NO! </vt:lpstr>
      <vt:lpstr>GPU-TPOT With Label Balancing</vt:lpstr>
      <vt:lpstr>Wait Additional Exploring</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Flight Cancellations</dc:title>
  <dc:creator>Yifan</dc:creator>
  <cp:lastModifiedBy>Leinhauser, Matthew J.</cp:lastModifiedBy>
  <cp:revision>14</cp:revision>
  <dcterms:created xsi:type="dcterms:W3CDTF">2020-11-24T20:16:34Z</dcterms:created>
  <dcterms:modified xsi:type="dcterms:W3CDTF">2020-11-30T20:34:10Z</dcterms:modified>
</cp:coreProperties>
</file>